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7" r:id="rId1"/>
  </p:sldMasterIdLst>
  <p:notesMasterIdLst>
    <p:notesMasterId r:id="rId42"/>
  </p:notesMasterIdLst>
  <p:handoutMasterIdLst>
    <p:handoutMasterId r:id="rId43"/>
  </p:handoutMasterIdLst>
  <p:sldIdLst>
    <p:sldId id="302" r:id="rId2"/>
    <p:sldId id="312" r:id="rId3"/>
    <p:sldId id="304" r:id="rId4"/>
    <p:sldId id="305" r:id="rId5"/>
    <p:sldId id="313" r:id="rId6"/>
    <p:sldId id="314" r:id="rId7"/>
    <p:sldId id="315" r:id="rId8"/>
    <p:sldId id="316" r:id="rId9"/>
    <p:sldId id="317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34" r:id="rId27"/>
    <p:sldId id="335" r:id="rId28"/>
    <p:sldId id="336" r:id="rId29"/>
    <p:sldId id="337" r:id="rId30"/>
    <p:sldId id="338" r:id="rId31"/>
    <p:sldId id="339" r:id="rId32"/>
    <p:sldId id="340" r:id="rId33"/>
    <p:sldId id="341" r:id="rId34"/>
    <p:sldId id="342" r:id="rId35"/>
    <p:sldId id="343" r:id="rId36"/>
    <p:sldId id="344" r:id="rId37"/>
    <p:sldId id="345" r:id="rId38"/>
    <p:sldId id="346" r:id="rId39"/>
    <p:sldId id="347" r:id="rId40"/>
    <p:sldId id="258" r:id="rId41"/>
  </p:sldIdLst>
  <p:sldSz cx="12192000" cy="6858000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27F5"/>
    <a:srgbClr val="7E60EE"/>
    <a:srgbClr val="2630FA"/>
    <a:srgbClr val="4F0CF8"/>
    <a:srgbClr val="481DE7"/>
    <a:srgbClr val="660033"/>
    <a:srgbClr val="FF3300"/>
    <a:srgbClr val="008000"/>
    <a:srgbClr val="0099C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54" autoAdjust="0"/>
    <p:restoredTop sz="94660"/>
  </p:normalViewPr>
  <p:slideViewPr>
    <p:cSldViewPr>
      <p:cViewPr varScale="1">
        <p:scale>
          <a:sx n="116" d="100"/>
          <a:sy n="116" d="100"/>
        </p:scale>
        <p:origin x="-648" y="-10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3132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39B8D8D-74C6-43B8-BA15-D443C692D50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81590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A8E368F-FF03-49A0-BDD0-3B710A71F2A6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76535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정제목">
    <p:bg>
      <p:bgPr>
        <a:solidFill>
          <a:schemeClr val="bg1">
            <a:lumMod val="85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1"/>
          <a:stretch/>
        </p:blipFill>
        <p:spPr>
          <a:xfrm>
            <a:off x="3177542" y="0"/>
            <a:ext cx="4928951" cy="5517232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3" name="직사각형 6"/>
          <p:cNvSpPr/>
          <p:nvPr userDrawn="1"/>
        </p:nvSpPr>
        <p:spPr>
          <a:xfrm>
            <a:off x="0" y="5517232"/>
            <a:ext cx="12192000" cy="1483200"/>
          </a:xfrm>
          <a:prstGeom prst="rect">
            <a:avLst/>
          </a:prstGeom>
          <a:solidFill>
            <a:srgbClr val="7E6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563516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8"/>
          <p:cNvSpPr/>
          <p:nvPr userDrawn="1"/>
        </p:nvSpPr>
        <p:spPr>
          <a:xfrm>
            <a:off x="431371" y="404814"/>
            <a:ext cx="11330516" cy="6048375"/>
          </a:xfrm>
          <a:prstGeom prst="roundRect">
            <a:avLst>
              <a:gd name="adj" fmla="val 2853"/>
            </a:avLst>
          </a:prstGeom>
          <a:solidFill>
            <a:srgbClr val="F2F2F2"/>
          </a:solidFill>
          <a:ln w="38100">
            <a:solidFill>
              <a:srgbClr val="7E60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/>
          </a:p>
        </p:txBody>
      </p:sp>
      <p:sp>
        <p:nvSpPr>
          <p:cNvPr id="5" name="TextBox 9"/>
          <p:cNvSpPr txBox="1"/>
          <p:nvPr userDrawn="1"/>
        </p:nvSpPr>
        <p:spPr>
          <a:xfrm>
            <a:off x="1007435" y="768922"/>
            <a:ext cx="1015335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2495600" y="2780927"/>
            <a:ext cx="7704856" cy="3174851"/>
          </a:xfrm>
        </p:spPr>
        <p:txBody>
          <a:bodyPr/>
          <a:lstStyle>
            <a:lvl1pPr marL="0" indent="0">
              <a:lnSpc>
                <a:spcPct val="150000"/>
              </a:lnSpc>
              <a:buFontTx/>
              <a:buNone/>
              <a:defRPr sz="22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071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절제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6741368"/>
            <a:ext cx="12192000" cy="259064"/>
          </a:xfrm>
          <a:prstGeom prst="rect">
            <a:avLst/>
          </a:prstGeom>
          <a:solidFill>
            <a:srgbClr val="7E6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/>
          </a:p>
        </p:txBody>
      </p:sp>
      <p:sp>
        <p:nvSpPr>
          <p:cNvPr id="5" name="직사각형 6"/>
          <p:cNvSpPr/>
          <p:nvPr userDrawn="1"/>
        </p:nvSpPr>
        <p:spPr>
          <a:xfrm>
            <a:off x="0" y="-5385"/>
            <a:ext cx="12192000" cy="259064"/>
          </a:xfrm>
          <a:prstGeom prst="rect">
            <a:avLst/>
          </a:prstGeom>
          <a:solidFill>
            <a:srgbClr val="7E6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/>
          </a:p>
        </p:txBody>
      </p:sp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0" y="2489393"/>
            <a:ext cx="12192000" cy="1125853"/>
          </a:xfrm>
          <a:solidFill>
            <a:srgbClr val="F2F2F2"/>
          </a:solidFill>
        </p:spPr>
        <p:txBody>
          <a:bodyPr/>
          <a:lstStyle>
            <a:lvl1pPr algn="ctr">
              <a:defRPr sz="4800" b="0"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79903" y="4725121"/>
            <a:ext cx="1330269" cy="178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0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본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492537" y="2542622"/>
            <a:ext cx="8908026" cy="4054730"/>
          </a:xfrm>
        </p:spPr>
        <p:txBody>
          <a:bodyPr/>
          <a:lstStyle>
            <a:lvl1pPr marL="265113" indent="-265113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>
                <a:srgbClr val="00B0F0"/>
              </a:buClr>
              <a:buFont typeface="Arial" panose="020B0604020202020204" pitchFamily="34" charset="0"/>
              <a:buChar char="•"/>
              <a:defRPr lang="ko-KR" altLang="en-US" sz="24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>
              <a:lnSpc>
                <a:spcPct val="130000"/>
              </a:lnSpc>
              <a:spcBef>
                <a:spcPts val="200"/>
              </a:spcBef>
              <a:spcAft>
                <a:spcPts val="200"/>
              </a:spcAft>
              <a:buClr>
                <a:schemeClr val="accent6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2000" b="0"/>
            </a:lvl2pPr>
            <a:lvl3pPr marL="628650" indent="-180975">
              <a:lnSpc>
                <a:spcPct val="120000"/>
              </a:lnSpc>
              <a:spcAft>
                <a:spcPts val="600"/>
              </a:spcAft>
              <a:buClr>
                <a:schemeClr val="accent5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/>
            </a:lvl3pPr>
            <a:lvl4pPr marL="809625" indent="-180975">
              <a:spcAft>
                <a:spcPts val="600"/>
              </a:spcAft>
              <a:buClr>
                <a:srgbClr val="D9737E"/>
              </a:buClr>
              <a:buSzPct val="96000"/>
              <a:defRPr sz="1600"/>
            </a:lvl4pPr>
            <a:lvl5pPr marL="990600" indent="-180975">
              <a:buClr>
                <a:srgbClr val="D9737E"/>
              </a:buClr>
              <a:defRPr sz="1400"/>
            </a:lvl5pPr>
          </a:lstStyle>
          <a:p>
            <a:pPr lvl="0"/>
            <a:r>
              <a:rPr lang="ko-KR" altLang="en-US" dirty="0"/>
              <a:t>마스터 텍스트 </a:t>
            </a:r>
            <a:r>
              <a:rPr lang="ko-KR" altLang="en-US" dirty="0" smtClean="0"/>
              <a:t>스타일을 편집합니다</a:t>
            </a:r>
            <a:endParaRPr lang="ko-KR" altLang="en-US" dirty="0"/>
          </a:p>
        </p:txBody>
      </p:sp>
      <p:sp>
        <p:nvSpPr>
          <p:cNvPr id="15" name="슬라이드 번호 개체 틀 2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186268" y="6525348"/>
            <a:ext cx="11675533" cy="280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b="1" i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grpSp>
        <p:nvGrpSpPr>
          <p:cNvPr id="2" name="그룹 1"/>
          <p:cNvGrpSpPr/>
          <p:nvPr userDrawn="1"/>
        </p:nvGrpSpPr>
        <p:grpSpPr>
          <a:xfrm>
            <a:off x="0" y="908051"/>
            <a:ext cx="12192000" cy="0"/>
            <a:chOff x="0" y="908051"/>
            <a:chExt cx="12192000" cy="0"/>
          </a:xfrm>
        </p:grpSpPr>
        <p:cxnSp>
          <p:nvCxnSpPr>
            <p:cNvPr id="21" name="직선 연결선 20"/>
            <p:cNvCxnSpPr/>
            <p:nvPr userDrawn="1"/>
          </p:nvCxnSpPr>
          <p:spPr>
            <a:xfrm>
              <a:off x="2832992" y="908051"/>
              <a:ext cx="3119669" cy="0"/>
            </a:xfrm>
            <a:prstGeom prst="line">
              <a:avLst/>
            </a:prstGeom>
            <a:ln w="76200">
              <a:solidFill>
                <a:srgbClr val="7E60EE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 userDrawn="1"/>
          </p:nvCxnSpPr>
          <p:spPr>
            <a:xfrm>
              <a:off x="5952662" y="908051"/>
              <a:ext cx="3119669" cy="0"/>
            </a:xfrm>
            <a:prstGeom prst="line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 userDrawn="1"/>
          </p:nvCxnSpPr>
          <p:spPr>
            <a:xfrm>
              <a:off x="9072331" y="908051"/>
              <a:ext cx="3119669" cy="0"/>
            </a:xfrm>
            <a:prstGeom prst="line">
              <a:avLst/>
            </a:prstGeom>
            <a:ln w="76200">
              <a:solidFill>
                <a:schemeClr val="accent4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 userDrawn="1"/>
          </p:nvCxnSpPr>
          <p:spPr>
            <a:xfrm>
              <a:off x="0" y="908051"/>
              <a:ext cx="3119669" cy="0"/>
            </a:xfrm>
            <a:prstGeom prst="line">
              <a:avLst/>
            </a:prstGeom>
            <a:ln w="76200">
              <a:solidFill>
                <a:srgbClr val="4E27F5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 userDrawn="1"/>
        </p:nvSpPr>
        <p:spPr>
          <a:xfrm>
            <a:off x="538385" y="116632"/>
            <a:ext cx="6552728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 sz="3200" b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defRPr>
            </a:lvl1pPr>
            <a:lvl2pPr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2pPr>
            <a:lvl3pPr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3pPr>
            <a:lvl4pPr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4pPr>
            <a:lvl5pPr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맑은 고딕" pitchFamily="50" charset="-127"/>
                <a:ea typeface="맑은 고딕" pitchFamily="50" charset="-127"/>
              </a:defRPr>
            </a:lvl9pPr>
          </a:lstStyle>
          <a:p>
            <a:pPr lvl="0"/>
            <a:r>
              <a:rPr lang="en-US" altLang="ko-KR" dirty="0" smtClean="0">
                <a:solidFill>
                  <a:srgbClr val="1877AC"/>
                </a:solidFill>
              </a:rPr>
              <a:t>`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학습목표</a:t>
            </a:r>
          </a:p>
        </p:txBody>
      </p:sp>
    </p:spTree>
    <p:extLst>
      <p:ext uri="{BB962C8B-B14F-4D97-AF65-F5344CB8AC3E}">
        <p14:creationId xmlns:p14="http://schemas.microsoft.com/office/powerpoint/2010/main" val="2776619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8385" y="116632"/>
            <a:ext cx="11161946" cy="620463"/>
          </a:xfrm>
        </p:spPr>
        <p:txBody>
          <a:bodyPr/>
          <a:lstStyle>
            <a:lvl1pPr algn="l">
              <a:defRPr sz="3200" b="0">
                <a:solidFill>
                  <a:srgbClr val="404040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8385" y="1079008"/>
            <a:ext cx="11161945" cy="5518344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n"/>
              <a:defRPr lang="ko-KR" altLang="en-US" sz="24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>
              <a:lnSpc>
                <a:spcPct val="130000"/>
              </a:lnSpc>
              <a:spcBef>
                <a:spcPts val="200"/>
              </a:spcBef>
              <a:spcAft>
                <a:spcPts val="2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2000" b="0"/>
            </a:lvl2pPr>
            <a:lvl3pPr marL="628650" indent="-180975">
              <a:lnSpc>
                <a:spcPct val="120000"/>
              </a:lnSpc>
              <a:spcAft>
                <a:spcPts val="600"/>
              </a:spcAft>
              <a:buClr>
                <a:schemeClr val="accent5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/>
            </a:lvl3pPr>
            <a:lvl4pPr marL="809625" indent="-180975">
              <a:spcAft>
                <a:spcPts val="600"/>
              </a:spcAft>
              <a:buClr>
                <a:srgbClr val="481DE7"/>
              </a:buClr>
              <a:buSzPct val="96000"/>
              <a:defRPr sz="1600"/>
            </a:lvl4pPr>
            <a:lvl5pPr marL="990600" indent="-180975">
              <a:buClr>
                <a:srgbClr val="D9737E"/>
              </a:buClr>
              <a:defRPr sz="1400"/>
            </a:lvl5pPr>
          </a:lstStyle>
          <a:p>
            <a:pPr lvl="0"/>
            <a:r>
              <a:rPr lang="ko-KR" altLang="en-US" dirty="0"/>
              <a:t>마스터 텍스트 </a:t>
            </a:r>
            <a:r>
              <a:rPr lang="ko-KR" altLang="en-US" dirty="0" smtClean="0"/>
              <a:t>스타일을 </a:t>
            </a:r>
            <a:r>
              <a:rPr lang="ko-KR" altLang="en-US" dirty="0"/>
              <a:t>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</a:t>
            </a:r>
            <a:r>
              <a:rPr lang="ko-KR" altLang="en-US" dirty="0" smtClean="0"/>
              <a:t>수준</a:t>
            </a:r>
            <a:endParaRPr lang="ko-KR" altLang="en-US" dirty="0"/>
          </a:p>
        </p:txBody>
      </p:sp>
      <p:sp>
        <p:nvSpPr>
          <p:cNvPr id="15" name="슬라이드 번호 개체 틀 2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186268" y="6525348"/>
            <a:ext cx="11675533" cy="280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b="1" i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0" y="908051"/>
            <a:ext cx="12192000" cy="0"/>
            <a:chOff x="0" y="908051"/>
            <a:chExt cx="12192000" cy="0"/>
          </a:xfrm>
        </p:grpSpPr>
        <p:cxnSp>
          <p:nvCxnSpPr>
            <p:cNvPr id="12" name="직선 연결선 11"/>
            <p:cNvCxnSpPr/>
            <p:nvPr userDrawn="1"/>
          </p:nvCxnSpPr>
          <p:spPr>
            <a:xfrm>
              <a:off x="2832992" y="908051"/>
              <a:ext cx="3119669" cy="0"/>
            </a:xfrm>
            <a:prstGeom prst="line">
              <a:avLst/>
            </a:prstGeom>
            <a:ln w="76200">
              <a:solidFill>
                <a:srgbClr val="7E60EE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 userDrawn="1"/>
          </p:nvCxnSpPr>
          <p:spPr>
            <a:xfrm>
              <a:off x="5952662" y="908051"/>
              <a:ext cx="3119669" cy="0"/>
            </a:xfrm>
            <a:prstGeom prst="line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 userDrawn="1"/>
          </p:nvCxnSpPr>
          <p:spPr>
            <a:xfrm>
              <a:off x="9072331" y="908051"/>
              <a:ext cx="3119669" cy="0"/>
            </a:xfrm>
            <a:prstGeom prst="line">
              <a:avLst/>
            </a:prstGeom>
            <a:ln w="76200">
              <a:solidFill>
                <a:schemeClr val="accent4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 userDrawn="1"/>
          </p:nvCxnSpPr>
          <p:spPr>
            <a:xfrm>
              <a:off x="0" y="908051"/>
              <a:ext cx="3119669" cy="0"/>
            </a:xfrm>
            <a:prstGeom prst="line">
              <a:avLst/>
            </a:prstGeom>
            <a:ln w="76200">
              <a:solidFill>
                <a:srgbClr val="4E27F5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7092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주요 내용 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2"/>
          <p:cNvSpPr txBox="1">
            <a:spLocks/>
          </p:cNvSpPr>
          <p:nvPr userDrawn="1">
            <p:custDataLst>
              <p:tags r:id="rId1"/>
            </p:custDataLst>
          </p:nvPr>
        </p:nvSpPr>
        <p:spPr>
          <a:xfrm>
            <a:off x="186268" y="6525348"/>
            <a:ext cx="11675533" cy="280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b="1" i="1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fld id="{926EA8F1-C76B-4BC6-98C4-C2D2384EDDB7}" type="slidenum">
              <a:rPr lang="en-US" altLang="ko-KR" kern="0" smtClean="0">
                <a:latin typeface="Verdana"/>
              </a:rPr>
              <a:pPr latinLnBrk="0"/>
              <a:t>‹#›</a:t>
            </a:fld>
            <a:endParaRPr lang="en-US" altLang="ko-KR" kern="0" dirty="0">
              <a:latin typeface="Verdana"/>
            </a:endParaRP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0" y="908051"/>
            <a:ext cx="12192000" cy="0"/>
            <a:chOff x="0" y="908051"/>
            <a:chExt cx="12192000" cy="0"/>
          </a:xfrm>
        </p:grpSpPr>
        <p:cxnSp>
          <p:nvCxnSpPr>
            <p:cNvPr id="9" name="직선 연결선 8"/>
            <p:cNvCxnSpPr/>
            <p:nvPr userDrawn="1"/>
          </p:nvCxnSpPr>
          <p:spPr>
            <a:xfrm>
              <a:off x="2832992" y="908051"/>
              <a:ext cx="3119669" cy="0"/>
            </a:xfrm>
            <a:prstGeom prst="line">
              <a:avLst/>
            </a:prstGeom>
            <a:ln w="76200">
              <a:solidFill>
                <a:srgbClr val="7E60EE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 userDrawn="1"/>
          </p:nvCxnSpPr>
          <p:spPr>
            <a:xfrm>
              <a:off x="5952662" y="908051"/>
              <a:ext cx="3119669" cy="0"/>
            </a:xfrm>
            <a:prstGeom prst="line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 userDrawn="1"/>
          </p:nvCxnSpPr>
          <p:spPr>
            <a:xfrm>
              <a:off x="9072331" y="908051"/>
              <a:ext cx="3119669" cy="0"/>
            </a:xfrm>
            <a:prstGeom prst="line">
              <a:avLst/>
            </a:prstGeom>
            <a:ln w="76200">
              <a:solidFill>
                <a:schemeClr val="accent4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 userDrawn="1"/>
          </p:nvCxnSpPr>
          <p:spPr>
            <a:xfrm>
              <a:off x="0" y="908051"/>
              <a:ext cx="3119669" cy="0"/>
            </a:xfrm>
            <a:prstGeom prst="line">
              <a:avLst/>
            </a:prstGeom>
            <a:ln w="76200">
              <a:solidFill>
                <a:srgbClr val="4E27F5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9644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6"/>
          <p:cNvSpPr/>
          <p:nvPr userDrawn="1"/>
        </p:nvSpPr>
        <p:spPr>
          <a:xfrm>
            <a:off x="-1" y="6165304"/>
            <a:ext cx="12192001" cy="692696"/>
          </a:xfrm>
          <a:prstGeom prst="rect">
            <a:avLst/>
          </a:prstGeom>
          <a:solidFill>
            <a:srgbClr val="7E6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>
              <a:solidFill>
                <a:srgbClr val="008B9C"/>
              </a:solidFill>
            </a:endParaRPr>
          </a:p>
        </p:txBody>
      </p:sp>
      <p:sp>
        <p:nvSpPr>
          <p:cNvPr id="15" name="직사각형 10"/>
          <p:cNvSpPr/>
          <p:nvPr userDrawn="1"/>
        </p:nvSpPr>
        <p:spPr>
          <a:xfrm>
            <a:off x="0" y="6092750"/>
            <a:ext cx="12192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dirty="0"/>
          </a:p>
        </p:txBody>
      </p:sp>
      <p:sp>
        <p:nvSpPr>
          <p:cNvPr id="6" name="WordArt 3"/>
          <p:cNvSpPr>
            <a:spLocks noChangeArrowheads="1" noChangeShapeType="1" noTextEdit="1"/>
          </p:cNvSpPr>
          <p:nvPr userDrawn="1"/>
        </p:nvSpPr>
        <p:spPr bwMode="gray">
          <a:xfrm>
            <a:off x="2831637" y="2492896"/>
            <a:ext cx="6299200" cy="609600"/>
          </a:xfrm>
          <a:prstGeom prst="rect">
            <a:avLst/>
          </a:prstGeom>
          <a:noFill/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en-US" altLang="ko-KR" sz="5400" b="1" kern="10" cap="none" spc="0" baseline="0" dirty="0">
                <a:ln w="18415" cmpd="sng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Verdana"/>
                <a:cs typeface="+mn-cs"/>
              </a:rPr>
              <a:t>Thank</a:t>
            </a:r>
            <a:r>
              <a:rPr lang="en-US" altLang="ko-KR" sz="5400" b="1" kern="10" cap="none" spc="-150" baseline="0" dirty="0">
                <a:ln w="18415" cmpd="sng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Verdana"/>
                <a:cs typeface="+mn-cs"/>
              </a:rPr>
              <a:t> </a:t>
            </a:r>
            <a:r>
              <a:rPr lang="en-US" altLang="ko-KR" sz="5400" b="1" kern="10" cap="none" spc="0" baseline="0" dirty="0">
                <a:ln w="18415" cmpd="sng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Verdana"/>
                <a:cs typeface="+mn-cs"/>
              </a:rPr>
              <a:t>You !</a:t>
            </a:r>
            <a:endParaRPr lang="ko-KR" altLang="en-US" sz="5400" b="1" kern="10" cap="none" spc="0" baseline="0" dirty="0">
              <a:ln w="18415" cmpd="sng">
                <a:noFill/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Verdana"/>
              <a:cs typeface="+mn-cs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4458759" y="6309321"/>
            <a:ext cx="308610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b="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Copyright </a:t>
            </a:r>
            <a:r>
              <a:rPr lang="en-US" altLang="ko-KR" sz="1100" b="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2022 Hanbit Academy, Inc.</a:t>
            </a:r>
          </a:p>
          <a:p>
            <a:pPr algn="ctr" eaLnBrk="1" hangingPunct="1">
              <a:defRPr/>
            </a:pPr>
            <a:r>
              <a:rPr lang="en-US" altLang="ko-KR" sz="1100" b="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All rights reserved.</a:t>
            </a:r>
            <a:endParaRPr lang="ko-KR" altLang="ko-KR" sz="1100" b="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408" y="5516685"/>
            <a:ext cx="2298918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16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335360" y="274638"/>
            <a:ext cx="1161729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335360" y="1600200"/>
            <a:ext cx="11617291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534870"/>
            <a:ext cx="28448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2022-07-26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525345"/>
            <a:ext cx="38608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515820"/>
            <a:ext cx="28448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003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9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 bwMode="auto">
          <a:xfrm>
            <a:off x="0" y="5517232"/>
            <a:ext cx="12192000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en-US" altLang="ko-KR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Chapter </a:t>
            </a:r>
            <a:r>
              <a:rPr lang="en-US" altLang="ko-KR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15 </a:t>
            </a:r>
            <a:r>
              <a:rPr lang="ko-KR" alt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전자 메일</a:t>
            </a:r>
            <a:endParaRPr lang="ko-KR" altLang="en-US" sz="3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456" y="260648"/>
            <a:ext cx="1794862" cy="33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27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MIME </a:t>
            </a:r>
            <a:r>
              <a:rPr lang="en-US" altLang="ko-KR" b="1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b="0" dirty="0"/>
              <a:t>MIME </a:t>
            </a:r>
            <a:r>
              <a:rPr lang="ko-KR" altLang="en-US" b="0" dirty="0"/>
              <a:t>구조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797908"/>
            <a:ext cx="8558213" cy="474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834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MIME </a:t>
            </a:r>
            <a:r>
              <a:rPr lang="en-US" altLang="ko-KR" b="1" dirty="0" smtClean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b="0" dirty="0"/>
              <a:t>MIME</a:t>
            </a:r>
            <a:r>
              <a:rPr lang="ko-KR" altLang="en-US" b="0" dirty="0"/>
              <a:t>은 다양한 종류의 메일 메시지를 표현하기 위해 </a:t>
            </a:r>
            <a:r>
              <a:rPr lang="en-US" altLang="ko-KR" b="0" dirty="0" smtClean="0"/>
              <a:t>5</a:t>
            </a:r>
            <a:r>
              <a:rPr lang="ko-KR" altLang="en-US" b="0" dirty="0"/>
              <a:t>개의 헤더 </a:t>
            </a:r>
            <a:r>
              <a:rPr lang="ko-KR" altLang="en-US" b="0" dirty="0" smtClean="0"/>
              <a:t>필드를 정의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717589"/>
            <a:ext cx="8467725" cy="342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87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MIME </a:t>
            </a:r>
            <a:r>
              <a:rPr lang="en-US" altLang="ko-KR" b="1" dirty="0" smtClean="0"/>
              <a:t>(4)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메시지의 데이터 종류를 구분하기 위한 </a:t>
            </a:r>
            <a:r>
              <a:rPr lang="en-US" altLang="ko-KR" b="0" dirty="0"/>
              <a:t>Content-type </a:t>
            </a:r>
            <a:r>
              <a:rPr lang="ko-KR" altLang="en-US" b="0" dirty="0"/>
              <a:t>필드는 </a:t>
            </a:r>
            <a:r>
              <a:rPr lang="ko-KR" altLang="en-US" b="0" dirty="0" smtClean="0"/>
              <a:t>타입과 서브 </a:t>
            </a:r>
            <a:r>
              <a:rPr lang="ko-KR" altLang="en-US" b="0" dirty="0"/>
              <a:t>타입으로 나뉘며</a:t>
            </a:r>
            <a:r>
              <a:rPr lang="en-US" altLang="ko-KR" b="0" dirty="0"/>
              <a:t>, ‘&lt;</a:t>
            </a:r>
            <a:r>
              <a:rPr lang="ko-KR" altLang="en-US" b="0" dirty="0"/>
              <a:t>타입</a:t>
            </a:r>
            <a:r>
              <a:rPr lang="en-US" altLang="ko-KR" b="0" dirty="0"/>
              <a:t>&gt;/&lt;</a:t>
            </a:r>
            <a:r>
              <a:rPr lang="ko-KR" altLang="en-US" b="0" dirty="0"/>
              <a:t>서브타입</a:t>
            </a:r>
            <a:r>
              <a:rPr lang="en-US" altLang="ko-KR" b="0" dirty="0"/>
              <a:t>; </a:t>
            </a:r>
            <a:r>
              <a:rPr lang="ko-KR" altLang="en-US" b="0" dirty="0"/>
              <a:t>매개변수</a:t>
            </a:r>
            <a:r>
              <a:rPr lang="en-US" altLang="ko-KR" b="0" dirty="0"/>
              <a:t>&gt;’ </a:t>
            </a:r>
            <a:r>
              <a:rPr lang="ko-KR" altLang="en-US" b="0" dirty="0"/>
              <a:t>형식으로 </a:t>
            </a:r>
            <a:r>
              <a:rPr lang="ko-KR" altLang="en-US" b="0" dirty="0" smtClean="0"/>
              <a:t>표기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963056"/>
            <a:ext cx="6106563" cy="489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664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 </a:t>
            </a:r>
            <a:r>
              <a:rPr lang="ko-KR" altLang="en-US" dirty="0"/>
              <a:t>시스템 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9479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</a:t>
            </a:r>
            <a:r>
              <a:rPr lang="ko-KR" altLang="en-US" dirty="0" smtClean="0"/>
              <a:t>구조 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전자 메일 시스템은 기능에 </a:t>
            </a:r>
            <a:r>
              <a:rPr lang="ko-KR" altLang="en-US" b="0" dirty="0" smtClean="0"/>
              <a:t>따라</a:t>
            </a:r>
            <a:r>
              <a:rPr lang="en-US" altLang="ko-KR" b="0" dirty="0" smtClean="0"/>
              <a:t> </a:t>
            </a:r>
            <a:r>
              <a:rPr lang="ko-KR" altLang="en-US" b="0" dirty="0" smtClean="0"/>
              <a:t>사용자 </a:t>
            </a:r>
            <a:r>
              <a:rPr lang="ko-KR" altLang="en-US" b="0" dirty="0"/>
              <a:t>환경과 네트워크 환경으로 </a:t>
            </a:r>
            <a:r>
              <a:rPr lang="ko-KR" altLang="en-US" b="0" dirty="0" smtClean="0"/>
              <a:t>구분</a:t>
            </a:r>
            <a:endParaRPr lang="en-US" altLang="ko-KR" b="0" dirty="0" smtClean="0"/>
          </a:p>
          <a:p>
            <a:pPr lvl="2"/>
            <a:r>
              <a:rPr lang="ko-KR" altLang="en-US" b="0" dirty="0"/>
              <a:t>사용자 환경은 메일을 작성하고 수신하는 사용자 인터페이스 </a:t>
            </a:r>
            <a:r>
              <a:rPr lang="ko-KR" altLang="en-US" b="0" dirty="0" smtClean="0"/>
              <a:t>부분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네트워크 환경은 </a:t>
            </a:r>
            <a:r>
              <a:rPr lang="ko-KR" altLang="en-US" b="0" dirty="0"/>
              <a:t>사용자 환경과 인터넷을 이용해 메일을 전달하는 </a:t>
            </a:r>
            <a:r>
              <a:rPr lang="ko-KR" altLang="en-US" b="0" dirty="0" smtClean="0"/>
              <a:t>부분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514600"/>
            <a:ext cx="8001000" cy="401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031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구조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사용자 </a:t>
            </a:r>
            <a:r>
              <a:rPr lang="ko-KR" altLang="en-US" dirty="0" smtClean="0"/>
              <a:t>환경</a:t>
            </a:r>
            <a:endParaRPr lang="en-US" altLang="ko-KR" dirty="0" smtClean="0"/>
          </a:p>
          <a:p>
            <a:pPr lvl="1"/>
            <a:r>
              <a:rPr lang="ko-KR" altLang="en-US" b="0" dirty="0" smtClean="0"/>
              <a:t>메일 </a:t>
            </a:r>
            <a:r>
              <a:rPr lang="ko-KR" altLang="en-US" b="0" dirty="0"/>
              <a:t>내용을 읽고 편집하는 일을 담당하는 사용자 인터페이스</a:t>
            </a:r>
          </a:p>
          <a:p>
            <a:pPr lvl="1"/>
            <a:r>
              <a:rPr lang="ko-KR" altLang="en-US" b="0" dirty="0" smtClean="0"/>
              <a:t>일반 </a:t>
            </a:r>
            <a:r>
              <a:rPr lang="ko-KR" altLang="en-US" b="0" dirty="0"/>
              <a:t>용어로는 사용자 </a:t>
            </a:r>
            <a:r>
              <a:rPr lang="ko-KR" altLang="en-US" b="0" dirty="0" smtClean="0"/>
              <a:t>에이전트라 </a:t>
            </a:r>
            <a:r>
              <a:rPr lang="ko-KR" altLang="en-US" b="0" dirty="0"/>
              <a:t>하며</a:t>
            </a:r>
            <a:r>
              <a:rPr lang="en-US" altLang="ko-KR" b="0" dirty="0"/>
              <a:t>, PC</a:t>
            </a:r>
            <a:r>
              <a:rPr lang="ko-KR" altLang="en-US" b="0" dirty="0"/>
              <a:t>에서 메일을 송수신하는 </a:t>
            </a:r>
            <a:r>
              <a:rPr lang="ko-KR" altLang="en-US" b="0" dirty="0" smtClean="0"/>
              <a:t>프로그램</a:t>
            </a:r>
            <a:endParaRPr lang="en-US" altLang="ko-KR" b="0" dirty="0" smtClean="0"/>
          </a:p>
          <a:p>
            <a:pPr lvl="1"/>
            <a:endParaRPr lang="en-US" altLang="ko-KR" dirty="0"/>
          </a:p>
          <a:p>
            <a:r>
              <a:rPr lang="ko-KR" altLang="en-US" dirty="0"/>
              <a:t>네트워크 환경</a:t>
            </a:r>
          </a:p>
          <a:p>
            <a:pPr lvl="1"/>
            <a:r>
              <a:rPr lang="ko-KR" altLang="en-US" b="0" dirty="0"/>
              <a:t>네트워크 환경을 구성하는 메일 전송 </a:t>
            </a:r>
            <a:r>
              <a:rPr lang="ko-KR" altLang="en-US" b="0" dirty="0" smtClean="0"/>
              <a:t>에이전트는 </a:t>
            </a:r>
            <a:r>
              <a:rPr lang="ko-KR" altLang="en-US" b="0" dirty="0"/>
              <a:t>인터넷에서 </a:t>
            </a:r>
            <a:r>
              <a:rPr lang="ko-KR" altLang="en-US" b="0" dirty="0" smtClean="0"/>
              <a:t>메일을 </a:t>
            </a:r>
            <a:r>
              <a:rPr lang="ko-KR" altLang="en-US" b="0" dirty="0"/>
              <a:t>송수신하고 중개하는 기능을 </a:t>
            </a:r>
            <a:r>
              <a:rPr lang="ko-KR" altLang="en-US" b="0" dirty="0" smtClean="0"/>
              <a:t>담당</a:t>
            </a:r>
            <a:endParaRPr lang="en-US" altLang="ko-KR" b="0" dirty="0" smtClean="0"/>
          </a:p>
        </p:txBody>
      </p:sp>
    </p:spTree>
    <p:extLst>
      <p:ext uri="{BB962C8B-B14F-4D97-AF65-F5344CB8AC3E}">
        <p14:creationId xmlns:p14="http://schemas.microsoft.com/office/powerpoint/2010/main" val="175972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</a:t>
            </a:r>
            <a:r>
              <a:rPr lang="ko-KR" altLang="en-US" dirty="0" smtClean="0"/>
              <a:t>에이전트 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사용자 </a:t>
            </a:r>
            <a:r>
              <a:rPr lang="ko-KR" altLang="en-US" b="0" dirty="0" smtClean="0"/>
              <a:t>에이전트는 </a:t>
            </a:r>
            <a:r>
              <a:rPr lang="ko-KR" altLang="en-US" b="0" dirty="0"/>
              <a:t>메일을 송수신하기 위해 이용하는 </a:t>
            </a:r>
            <a:r>
              <a:rPr lang="ko-KR" altLang="en-US" b="0" dirty="0" smtClean="0"/>
              <a:t>프로그램</a:t>
            </a:r>
            <a:endParaRPr lang="en-US" altLang="ko-KR" dirty="0" smtClean="0"/>
          </a:p>
          <a:p>
            <a:r>
              <a:rPr lang="ko-KR" altLang="en-US" dirty="0" smtClean="0"/>
              <a:t>사용자 </a:t>
            </a:r>
            <a:r>
              <a:rPr lang="ko-KR" altLang="en-US" dirty="0"/>
              <a:t>화면</a:t>
            </a:r>
          </a:p>
          <a:p>
            <a:pPr lvl="2"/>
            <a:r>
              <a:rPr lang="ko-KR" altLang="en-US" b="0" dirty="0"/>
              <a:t>초기의 메일 프로그램은 텍스트 위주의 환경만 제공하였으므로 사용하기 불편했지만</a:t>
            </a:r>
            <a:r>
              <a:rPr lang="en-US" altLang="ko-KR" b="0" dirty="0"/>
              <a:t>, </a:t>
            </a:r>
            <a:r>
              <a:rPr lang="ko-KR" altLang="en-US" b="0" dirty="0" smtClean="0"/>
              <a:t>현재는 그래픽 </a:t>
            </a:r>
            <a:r>
              <a:rPr lang="ko-KR" altLang="en-US" b="0" dirty="0"/>
              <a:t>환경이 </a:t>
            </a:r>
            <a:r>
              <a:rPr lang="ko-KR" altLang="en-US" b="0" dirty="0" smtClean="0"/>
              <a:t>일반화</a:t>
            </a:r>
            <a:endParaRPr lang="en-US" altLang="ko-KR" b="0" dirty="0" smtClean="0"/>
          </a:p>
          <a:p>
            <a:pPr marL="628650" lvl="3" indent="0">
              <a:buNone/>
            </a:pPr>
            <a:r>
              <a:rPr lang="en-US" altLang="ko-KR" b="0" dirty="0" smtClean="0"/>
              <a:t>[</a:t>
            </a:r>
            <a:r>
              <a:rPr lang="ko-KR" altLang="en-US" b="0" dirty="0"/>
              <a:t>그림 </a:t>
            </a:r>
            <a:r>
              <a:rPr lang="en-US" altLang="ko-KR" b="0" dirty="0"/>
              <a:t>15-5]</a:t>
            </a:r>
            <a:r>
              <a:rPr lang="ko-KR" altLang="en-US" b="0" dirty="0"/>
              <a:t>는 </a:t>
            </a:r>
            <a:r>
              <a:rPr lang="en-US" altLang="ko-KR" b="0" dirty="0"/>
              <a:t>MS </a:t>
            </a:r>
            <a:r>
              <a:rPr lang="ko-KR" altLang="en-US" b="0" dirty="0"/>
              <a:t>아웃룩의 초기 화면으로</a:t>
            </a:r>
            <a:r>
              <a:rPr lang="en-US" altLang="ko-KR" b="0" dirty="0"/>
              <a:t>, </a:t>
            </a:r>
            <a:r>
              <a:rPr lang="ko-KR" altLang="en-US" b="0" dirty="0"/>
              <a:t>현재는 수신한 </a:t>
            </a:r>
            <a:r>
              <a:rPr lang="ko-KR" altLang="en-US" b="0" dirty="0" smtClean="0"/>
              <a:t>메일이 없음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3105199"/>
            <a:ext cx="4724400" cy="375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76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에이전트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메일 프로그램 입력 </a:t>
            </a:r>
            <a:r>
              <a:rPr lang="ko-KR" altLang="en-US" dirty="0" smtClean="0"/>
              <a:t>정보</a:t>
            </a:r>
            <a:endParaRPr lang="en-US" altLang="ko-KR" dirty="0" smtClean="0"/>
          </a:p>
          <a:p>
            <a:pPr lvl="1"/>
            <a:r>
              <a:rPr lang="ko-KR" altLang="en-US" b="0" dirty="0"/>
              <a:t>메일을 송신하려면 몇 가지 정보를 </a:t>
            </a:r>
            <a:r>
              <a:rPr lang="en-US" altLang="ko-KR" b="0" dirty="0"/>
              <a:t>UA</a:t>
            </a:r>
            <a:r>
              <a:rPr lang="ko-KR" altLang="en-US" b="0" dirty="0"/>
              <a:t>에 </a:t>
            </a:r>
            <a:r>
              <a:rPr lang="ko-KR" altLang="en-US" b="0" dirty="0" smtClean="0"/>
              <a:t>입력해야 함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송신자의 </a:t>
            </a:r>
            <a:r>
              <a:rPr lang="ko-KR" altLang="en-US" b="0" dirty="0"/>
              <a:t>메일 주소</a:t>
            </a:r>
          </a:p>
          <a:p>
            <a:pPr lvl="2"/>
            <a:r>
              <a:rPr lang="ko-KR" altLang="en-US" b="0" dirty="0" smtClean="0"/>
              <a:t>수신자의 </a:t>
            </a:r>
            <a:r>
              <a:rPr lang="ko-KR" altLang="en-US" b="0" dirty="0"/>
              <a:t>메일 주소</a:t>
            </a:r>
          </a:p>
          <a:p>
            <a:pPr lvl="2"/>
            <a:r>
              <a:rPr lang="ko-KR" altLang="en-US" b="0" dirty="0" smtClean="0"/>
              <a:t>참조자의 </a:t>
            </a:r>
            <a:r>
              <a:rPr lang="ko-KR" altLang="en-US" b="0" dirty="0"/>
              <a:t>메일 주소</a:t>
            </a:r>
          </a:p>
          <a:p>
            <a:pPr lvl="2"/>
            <a:r>
              <a:rPr lang="ko-KR" altLang="en-US" b="0" dirty="0" smtClean="0"/>
              <a:t>메일의 </a:t>
            </a:r>
            <a:r>
              <a:rPr lang="ko-KR" altLang="en-US" b="0" dirty="0"/>
              <a:t>메시지 헤더</a:t>
            </a:r>
            <a:r>
              <a:rPr lang="en-US" altLang="ko-KR" b="0" dirty="0"/>
              <a:t>: </a:t>
            </a:r>
            <a:r>
              <a:rPr lang="ko-KR" altLang="en-US" b="0" dirty="0"/>
              <a:t>메일 제목</a:t>
            </a:r>
          </a:p>
          <a:p>
            <a:pPr lvl="2"/>
            <a:r>
              <a:rPr lang="ko-KR" altLang="en-US" b="0" dirty="0" smtClean="0"/>
              <a:t>메일의 </a:t>
            </a:r>
            <a:r>
              <a:rPr lang="ko-KR" altLang="en-US" b="0" dirty="0"/>
              <a:t>메시지 바디</a:t>
            </a:r>
            <a:r>
              <a:rPr lang="en-US" altLang="ko-KR" b="0" dirty="0"/>
              <a:t>: </a:t>
            </a:r>
            <a:r>
              <a:rPr lang="ko-KR" altLang="en-US" b="0" dirty="0"/>
              <a:t>전송할 메일의 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091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메일 전송 </a:t>
            </a:r>
            <a:r>
              <a:rPr lang="ko-KR" altLang="en-US" dirty="0" smtClean="0"/>
              <a:t>에이전트 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MTA </a:t>
            </a:r>
            <a:r>
              <a:rPr lang="ko-KR" altLang="en-US" dirty="0"/>
              <a:t>정보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lvl="1"/>
            <a:r>
              <a:rPr lang="en-US" altLang="ko-KR" b="0" dirty="0"/>
              <a:t>PC</a:t>
            </a:r>
            <a:r>
              <a:rPr lang="ko-KR" altLang="en-US" b="0" dirty="0"/>
              <a:t>나 스마트폰에서 전자 메일 프로그램을 사용하려면 </a:t>
            </a:r>
            <a:r>
              <a:rPr lang="en-US" altLang="ko-KR" b="0" dirty="0"/>
              <a:t>MTA </a:t>
            </a:r>
            <a:r>
              <a:rPr lang="ko-KR" altLang="en-US" b="0" dirty="0"/>
              <a:t>클라이언트와 </a:t>
            </a:r>
            <a:r>
              <a:rPr lang="en-US" altLang="ko-KR" b="0" dirty="0"/>
              <a:t>MTA </a:t>
            </a:r>
            <a:r>
              <a:rPr lang="ko-KR" altLang="en-US" b="0" dirty="0"/>
              <a:t>서버에 </a:t>
            </a:r>
            <a:r>
              <a:rPr lang="ko-KR" altLang="en-US" b="0" dirty="0" smtClean="0"/>
              <a:t>관한 초기화 </a:t>
            </a:r>
            <a:r>
              <a:rPr lang="ko-KR" altLang="en-US" b="0" dirty="0"/>
              <a:t>설정을 해야 </a:t>
            </a:r>
            <a:r>
              <a:rPr lang="ko-KR" altLang="en-US" b="0" dirty="0" smtClean="0"/>
              <a:t>함</a:t>
            </a:r>
            <a:endParaRPr lang="en-US" altLang="ko-KR" b="0" dirty="0" smtClean="0"/>
          </a:p>
          <a:p>
            <a:pPr marL="628650" lvl="3" indent="0">
              <a:buNone/>
            </a:pPr>
            <a:r>
              <a:rPr lang="en-US" altLang="ko-KR" b="0" dirty="0" smtClean="0"/>
              <a:t>[</a:t>
            </a:r>
            <a:r>
              <a:rPr lang="ko-KR" altLang="en-US" b="0" dirty="0"/>
              <a:t>그림 </a:t>
            </a:r>
            <a:r>
              <a:rPr lang="en-US" altLang="ko-KR" b="0" dirty="0"/>
              <a:t>15-6]</a:t>
            </a:r>
            <a:r>
              <a:rPr lang="ko-KR" altLang="en-US" b="0" dirty="0"/>
              <a:t>은 </a:t>
            </a:r>
            <a:r>
              <a:rPr lang="en-US" altLang="ko-KR" b="0" dirty="0"/>
              <a:t>MS </a:t>
            </a:r>
            <a:r>
              <a:rPr lang="ko-KR" altLang="en-US" b="0" dirty="0"/>
              <a:t>아웃룩을</a:t>
            </a:r>
            <a:r>
              <a:rPr lang="ko-KR" altLang="en-US" b="0" dirty="0"/>
              <a:t> 사용할 때 설정하는 값의 </a:t>
            </a:r>
            <a:r>
              <a:rPr lang="ko-KR" altLang="en-US" dirty="0"/>
              <a:t>예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919262"/>
            <a:ext cx="6229350" cy="393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29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메일 전송 에이전트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SMTP</a:t>
            </a:r>
            <a:r>
              <a:rPr lang="ko-KR" altLang="en-US" dirty="0"/>
              <a:t>와 </a:t>
            </a:r>
            <a:r>
              <a:rPr lang="en-US" altLang="ko-KR" dirty="0"/>
              <a:t>POP </a:t>
            </a:r>
            <a:r>
              <a:rPr lang="ko-KR" altLang="en-US" dirty="0"/>
              <a:t>서비스의 </a:t>
            </a:r>
            <a:r>
              <a:rPr lang="ko-KR" altLang="en-US" dirty="0" smtClean="0"/>
              <a:t>관계</a:t>
            </a:r>
            <a:endParaRPr lang="en-US" altLang="ko-KR" dirty="0" smtClean="0"/>
          </a:p>
          <a:p>
            <a:pPr lvl="1"/>
            <a:r>
              <a:rPr lang="en-US" altLang="ko-KR" b="0" dirty="0"/>
              <a:t>UA</a:t>
            </a:r>
            <a:r>
              <a:rPr lang="ko-KR" altLang="en-US" b="0" dirty="0"/>
              <a:t>와 </a:t>
            </a:r>
            <a:r>
              <a:rPr lang="en-US" altLang="ko-KR" b="0" dirty="0"/>
              <a:t>MTA</a:t>
            </a:r>
            <a:r>
              <a:rPr lang="ko-KR" altLang="en-US" b="0" dirty="0"/>
              <a:t>를 연동하는 데 사용하는 </a:t>
            </a:r>
            <a:r>
              <a:rPr lang="en-US" altLang="ko-KR" b="0" dirty="0"/>
              <a:t>SMTP</a:t>
            </a:r>
            <a:r>
              <a:rPr lang="ko-KR" altLang="en-US" b="0" dirty="0"/>
              <a:t>와 </a:t>
            </a:r>
            <a:r>
              <a:rPr lang="en-US" altLang="ko-KR" b="0" dirty="0"/>
              <a:t>POP </a:t>
            </a:r>
            <a:r>
              <a:rPr lang="ko-KR" altLang="en-US" b="0" dirty="0"/>
              <a:t>서비스 간의 관계는 </a:t>
            </a:r>
            <a:r>
              <a:rPr lang="en-US" altLang="ko-KR" b="0" dirty="0"/>
              <a:t>[</a:t>
            </a:r>
            <a:r>
              <a:rPr lang="ko-KR" altLang="en-US" b="0" dirty="0"/>
              <a:t>그림 </a:t>
            </a:r>
            <a:r>
              <a:rPr lang="en-US" altLang="ko-KR" b="0" dirty="0"/>
              <a:t>15-7]</a:t>
            </a:r>
            <a:r>
              <a:rPr lang="ko-KR" altLang="en-US" b="0" dirty="0"/>
              <a:t>과 </a:t>
            </a:r>
            <a:r>
              <a:rPr lang="ko-KR" altLang="en-US" b="0" dirty="0" smtClean="0"/>
              <a:t>같음</a:t>
            </a:r>
            <a:endParaRPr lang="ko-KR" altLang="en-US" b="0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209800"/>
            <a:ext cx="5848350" cy="398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6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0"/>
          <p:cNvSpPr>
            <a:spLocks noGrp="1"/>
          </p:cNvSpPr>
          <p:nvPr>
            <p:ph idx="10"/>
          </p:nvPr>
        </p:nvSpPr>
        <p:spPr>
          <a:xfrm>
            <a:off x="457200" y="2971800"/>
            <a:ext cx="11430000" cy="2867578"/>
          </a:xfrm>
        </p:spPr>
        <p:txBody>
          <a:bodyPr/>
          <a:lstStyle/>
          <a:p>
            <a:r>
              <a:rPr lang="ko-KR" altLang="en-US" dirty="0" smtClean="0"/>
              <a:t>메일 </a:t>
            </a:r>
            <a:r>
              <a:rPr lang="ko-KR" altLang="en-US" dirty="0"/>
              <a:t>시스템의 사용자 환경을 이해한다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헤더</a:t>
            </a:r>
            <a:r>
              <a:rPr lang="en-US" altLang="ko-KR" dirty="0"/>
              <a:t>, </a:t>
            </a:r>
            <a:r>
              <a:rPr lang="ko-KR" altLang="en-US" dirty="0"/>
              <a:t>메시지</a:t>
            </a:r>
            <a:r>
              <a:rPr lang="en-US" altLang="ko-KR" dirty="0"/>
              <a:t>, MIME </a:t>
            </a:r>
            <a:r>
              <a:rPr lang="ko-KR" altLang="en-US" dirty="0"/>
              <a:t>같은 메일 내용의 구성을 이해한다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일반적인 </a:t>
            </a:r>
            <a:r>
              <a:rPr lang="ko-KR" altLang="en-US" dirty="0"/>
              <a:t>전자 메일의 시스템 구조를 파악하고</a:t>
            </a:r>
            <a:r>
              <a:rPr lang="en-US" altLang="ko-KR" dirty="0"/>
              <a:t>, </a:t>
            </a:r>
            <a:r>
              <a:rPr lang="ko-KR" altLang="en-US" dirty="0"/>
              <a:t>동작 원리를 이해한다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SMTP </a:t>
            </a:r>
            <a:r>
              <a:rPr lang="ko-KR" altLang="en-US" dirty="0"/>
              <a:t>프로토콜의 개념과 동작 원리를 이해한다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POP </a:t>
            </a:r>
            <a:r>
              <a:rPr lang="ko-KR" altLang="en-US" dirty="0"/>
              <a:t>서비스의 개념과 동작 원리를 이해한다</a:t>
            </a:r>
            <a:r>
              <a:rPr lang="en-US" altLang="ko-KR" dirty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526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 </a:t>
            </a:r>
            <a:r>
              <a:rPr lang="en-US" altLang="ko-KR" dirty="0"/>
              <a:t>SMTP </a:t>
            </a:r>
            <a:r>
              <a:rPr lang="ko-KR" altLang="en-US" dirty="0"/>
              <a:t>프로토콜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8995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SMTP</a:t>
            </a:r>
            <a:r>
              <a:rPr lang="ko-KR" altLang="en-US" dirty="0"/>
              <a:t>의 구조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2"/>
            <a:r>
              <a:rPr lang="en-US" altLang="ko-KR" b="0" dirty="0"/>
              <a:t>SMTP</a:t>
            </a:r>
            <a:r>
              <a:rPr lang="ko-KR" altLang="en-US" b="0" dirty="0"/>
              <a:t>는 </a:t>
            </a:r>
            <a:r>
              <a:rPr lang="ko-KR" altLang="en-US" b="0" dirty="0" smtClean="0"/>
              <a:t>메일을 </a:t>
            </a:r>
            <a:r>
              <a:rPr lang="ko-KR" altLang="en-US" b="0" dirty="0"/>
              <a:t>전송하는 </a:t>
            </a:r>
            <a:r>
              <a:rPr lang="en-US" altLang="ko-KR" b="0" dirty="0"/>
              <a:t>SMTP </a:t>
            </a:r>
            <a:r>
              <a:rPr lang="ko-KR" altLang="en-US" b="0" dirty="0"/>
              <a:t>클라이언트와 메일을 수신하는 </a:t>
            </a:r>
            <a:r>
              <a:rPr lang="en-US" altLang="ko-KR" b="0" dirty="0" smtClean="0"/>
              <a:t>SMTP </a:t>
            </a:r>
            <a:r>
              <a:rPr lang="ko-KR" altLang="en-US" b="0" dirty="0" smtClean="0"/>
              <a:t>서버 </a:t>
            </a:r>
            <a:r>
              <a:rPr lang="ko-KR" altLang="en-US" b="0" dirty="0"/>
              <a:t>사이의 데이터 전송에 대한 규칙을 다루며</a:t>
            </a:r>
            <a:r>
              <a:rPr lang="en-US" altLang="ko-KR" b="0" dirty="0"/>
              <a:t>, </a:t>
            </a:r>
            <a:r>
              <a:rPr lang="ko-KR" altLang="en-US" b="0" dirty="0"/>
              <a:t>명령과 응답의 교환 과정을 통해 메일을 </a:t>
            </a:r>
            <a:r>
              <a:rPr lang="ko-KR" altLang="en-US" b="0" dirty="0" smtClean="0"/>
              <a:t>전달</a:t>
            </a:r>
            <a:endParaRPr lang="en-US" altLang="ko-KR" b="0" dirty="0" smtClean="0"/>
          </a:p>
          <a:p>
            <a:pPr lvl="2"/>
            <a:r>
              <a:rPr lang="en-US" altLang="ko-KR" b="0" dirty="0"/>
              <a:t>SMTP </a:t>
            </a:r>
            <a:r>
              <a:rPr lang="ko-KR" altLang="en-US" b="0" dirty="0"/>
              <a:t>클라이언트는 메일 수신자로 지정한 하나 이상의 </a:t>
            </a:r>
            <a:r>
              <a:rPr lang="en-US" altLang="ko-KR" b="0" dirty="0"/>
              <a:t>SMTP </a:t>
            </a:r>
            <a:r>
              <a:rPr lang="ko-KR" altLang="en-US" b="0" dirty="0"/>
              <a:t>서버에 메일을 </a:t>
            </a:r>
            <a:r>
              <a:rPr lang="ko-KR" altLang="en-US" b="0" dirty="0" smtClean="0"/>
              <a:t>전달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이를 </a:t>
            </a:r>
            <a:r>
              <a:rPr lang="ko-KR" altLang="en-US" b="0" dirty="0"/>
              <a:t>위해 </a:t>
            </a:r>
            <a:r>
              <a:rPr lang="en-US" altLang="ko-KR" b="0" dirty="0"/>
              <a:t>SMTP </a:t>
            </a:r>
            <a:r>
              <a:rPr lang="ko-KR" altLang="en-US" b="0" dirty="0"/>
              <a:t>서버에 대한 접근 가능성 확인</a:t>
            </a:r>
            <a:r>
              <a:rPr lang="en-US" altLang="ko-KR" b="0" dirty="0"/>
              <a:t>, </a:t>
            </a:r>
            <a:r>
              <a:rPr lang="ko-KR" altLang="en-US" b="0" dirty="0"/>
              <a:t>서버와 연결 설정</a:t>
            </a:r>
            <a:r>
              <a:rPr lang="en-US" altLang="ko-KR" b="0" dirty="0"/>
              <a:t>, </a:t>
            </a:r>
            <a:r>
              <a:rPr lang="ko-KR" altLang="en-US" b="0" dirty="0"/>
              <a:t>메일 전송이라는 </a:t>
            </a:r>
            <a:r>
              <a:rPr lang="ko-KR" altLang="en-US" b="0" dirty="0" smtClean="0"/>
              <a:t>단계를 </a:t>
            </a:r>
            <a:r>
              <a:rPr lang="ko-KR" altLang="en-US" b="0" dirty="0"/>
              <a:t>순차적으로 </a:t>
            </a:r>
            <a:r>
              <a:rPr lang="ko-KR" altLang="en-US" b="0" dirty="0" smtClean="0"/>
              <a:t>진행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048001"/>
            <a:ext cx="6781800" cy="377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503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SMTP</a:t>
            </a:r>
            <a:r>
              <a:rPr lang="ko-KR" altLang="en-US" dirty="0"/>
              <a:t>의 명령과 </a:t>
            </a:r>
            <a:r>
              <a:rPr lang="ko-KR" altLang="en-US" dirty="0" smtClean="0"/>
              <a:t>응답 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2"/>
            <a:r>
              <a:rPr lang="en-US" altLang="ko-KR" b="0" dirty="0"/>
              <a:t>SMTP </a:t>
            </a:r>
            <a:r>
              <a:rPr lang="ko-KR" altLang="en-US" b="0" dirty="0"/>
              <a:t>프로토콜의 기본 동작 원리는 </a:t>
            </a:r>
            <a:r>
              <a:rPr lang="en-US" altLang="ko-KR" b="0" dirty="0"/>
              <a:t>SMTP </a:t>
            </a:r>
            <a:r>
              <a:rPr lang="ko-KR" altLang="en-US" b="0" dirty="0"/>
              <a:t>클라이언트의 명령 전송과 이에 대한 </a:t>
            </a:r>
            <a:r>
              <a:rPr lang="en-US" altLang="ko-KR" b="0" dirty="0"/>
              <a:t>SMTP </a:t>
            </a:r>
            <a:r>
              <a:rPr lang="ko-KR" altLang="en-US" b="0" dirty="0" smtClean="0"/>
              <a:t>서버의 </a:t>
            </a:r>
            <a:r>
              <a:rPr lang="ko-KR" altLang="en-US" b="0" dirty="0"/>
              <a:t>응답으로 </a:t>
            </a:r>
            <a:r>
              <a:rPr lang="ko-KR" altLang="en-US" b="0" dirty="0" smtClean="0"/>
              <a:t>이루어짐</a:t>
            </a:r>
            <a:endParaRPr lang="en-US" altLang="ko-KR" b="0" dirty="0" smtClean="0"/>
          </a:p>
          <a:p>
            <a:pPr lvl="2"/>
            <a:r>
              <a:rPr lang="en-US" altLang="ko-KR" b="0" dirty="0" smtClean="0"/>
              <a:t>SMTP</a:t>
            </a:r>
            <a:r>
              <a:rPr lang="ko-KR" altLang="en-US" b="0" dirty="0"/>
              <a:t>의 명령과 응답은 미리 정의된 문자 코드와 </a:t>
            </a:r>
            <a:r>
              <a:rPr lang="en-US" altLang="ko-KR" b="0" dirty="0"/>
              <a:t>Enter </a:t>
            </a:r>
            <a:r>
              <a:rPr lang="ko-KR" altLang="en-US" b="0" dirty="0" smtClean="0"/>
              <a:t>문자로 구성</a:t>
            </a:r>
            <a:endParaRPr lang="en-US" altLang="ko-KR" b="0" dirty="0" smtClean="0"/>
          </a:p>
          <a:p>
            <a:pPr marL="628650" lvl="3" indent="0">
              <a:buNone/>
            </a:pPr>
            <a:r>
              <a:rPr lang="ko-KR" altLang="en-US" dirty="0" smtClean="0"/>
              <a:t>주요한 </a:t>
            </a:r>
            <a:r>
              <a:rPr lang="en-US" altLang="ko-KR" dirty="0"/>
              <a:t>8</a:t>
            </a:r>
            <a:r>
              <a:rPr lang="ko-KR" altLang="en-US" dirty="0"/>
              <a:t>개 </a:t>
            </a:r>
            <a:r>
              <a:rPr lang="en-US" altLang="ko-KR" dirty="0" smtClean="0"/>
              <a:t>SMTP </a:t>
            </a:r>
            <a:r>
              <a:rPr lang="ko-KR" altLang="en-US" dirty="0" smtClean="0"/>
              <a:t>명령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371600" y="2743200"/>
            <a:ext cx="6547153" cy="4018357"/>
            <a:chOff x="1301447" y="2138120"/>
            <a:chExt cx="7690152" cy="471988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1447" y="2138120"/>
              <a:ext cx="7681913" cy="1895636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59"/>
            <a:stretch/>
          </p:blipFill>
          <p:spPr>
            <a:xfrm>
              <a:off x="1309686" y="4033756"/>
              <a:ext cx="7681913" cy="28242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3416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SMTP</a:t>
            </a:r>
            <a:r>
              <a:rPr lang="ko-KR" altLang="en-US" dirty="0"/>
              <a:t>의 명령과 응답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2"/>
            <a:r>
              <a:rPr lang="ko-KR" altLang="en-US" b="0" dirty="0"/>
              <a:t>클라이언트가 전송한 명령에 대하여 </a:t>
            </a:r>
            <a:r>
              <a:rPr lang="en-US" altLang="ko-KR" b="0" dirty="0"/>
              <a:t>SMTP </a:t>
            </a:r>
            <a:r>
              <a:rPr lang="ko-KR" altLang="en-US" b="0" dirty="0"/>
              <a:t>서버는 </a:t>
            </a:r>
            <a:r>
              <a:rPr lang="en-US" altLang="ko-KR" b="0" dirty="0"/>
              <a:t>SMTP </a:t>
            </a:r>
            <a:r>
              <a:rPr lang="ko-KR" altLang="en-US" b="0" dirty="0" smtClean="0"/>
              <a:t>응답</a:t>
            </a:r>
            <a:r>
              <a:rPr lang="en-US" altLang="ko-KR" b="0" dirty="0" smtClean="0"/>
              <a:t> </a:t>
            </a:r>
            <a:r>
              <a:rPr lang="ko-KR" altLang="en-US" b="0" dirty="0"/>
              <a:t>기능을 </a:t>
            </a:r>
            <a:r>
              <a:rPr lang="ko-KR" altLang="en-US" b="0" dirty="0" smtClean="0"/>
              <a:t>수행</a:t>
            </a:r>
            <a:endParaRPr lang="ko-KR" altLang="en-US" b="0" dirty="0"/>
          </a:p>
          <a:p>
            <a:pPr lvl="2"/>
            <a:r>
              <a:rPr lang="ko-KR" altLang="en-US" b="0" dirty="0" smtClean="0"/>
              <a:t>응답 </a:t>
            </a:r>
            <a:r>
              <a:rPr lang="ko-KR" altLang="en-US" b="0" dirty="0"/>
              <a:t>정보는 </a:t>
            </a:r>
            <a:r>
              <a:rPr lang="en-US" altLang="ko-KR" b="0" dirty="0"/>
              <a:t>[</a:t>
            </a:r>
            <a:r>
              <a:rPr lang="ko-KR" altLang="en-US" b="0" dirty="0"/>
              <a:t>표 </a:t>
            </a:r>
            <a:r>
              <a:rPr lang="en-US" altLang="ko-KR" b="0" dirty="0"/>
              <a:t>15-5]</a:t>
            </a:r>
            <a:r>
              <a:rPr lang="ko-KR" altLang="en-US" b="0" dirty="0"/>
              <a:t>와 같이 세 자리의 코드와 추가 정보로 </a:t>
            </a:r>
            <a:r>
              <a:rPr lang="ko-KR" altLang="en-US" b="0" dirty="0" smtClean="0"/>
              <a:t>구성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코드의 </a:t>
            </a:r>
            <a:r>
              <a:rPr lang="ko-KR" altLang="en-US" b="0" dirty="0"/>
              <a:t>첫 </a:t>
            </a:r>
            <a:r>
              <a:rPr lang="ko-KR" altLang="en-US" b="0" dirty="0" smtClean="0"/>
              <a:t>문자는 </a:t>
            </a:r>
            <a:r>
              <a:rPr lang="ko-KR" altLang="en-US" b="0" dirty="0"/>
              <a:t>대부분 네트워크 응용 프로토콜에서 공통으로 정의된 </a:t>
            </a:r>
            <a:r>
              <a:rPr lang="en-US" altLang="ko-KR" b="0" dirty="0"/>
              <a:t>2~5 </a:t>
            </a:r>
            <a:r>
              <a:rPr lang="ko-KR" altLang="en-US" b="0" dirty="0"/>
              <a:t>값 중의 </a:t>
            </a:r>
            <a:r>
              <a:rPr lang="ko-KR" altLang="en-US" b="0" dirty="0" smtClean="0"/>
              <a:t>하나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590799"/>
            <a:ext cx="7586663" cy="230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SMTP </a:t>
            </a:r>
            <a:r>
              <a:rPr lang="ko-KR" altLang="en-US" dirty="0"/>
              <a:t>세션 </a:t>
            </a:r>
            <a:r>
              <a:rPr lang="ko-KR" altLang="en-US" dirty="0" smtClean="0"/>
              <a:t>연결 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명령과 </a:t>
            </a:r>
            <a:r>
              <a:rPr lang="ko-KR" altLang="en-US" dirty="0" smtClean="0"/>
              <a:t>응답</a:t>
            </a:r>
            <a:endParaRPr lang="en-US" altLang="ko-KR" dirty="0" smtClean="0"/>
          </a:p>
          <a:p>
            <a:pPr lvl="2"/>
            <a:r>
              <a:rPr lang="en-US" altLang="ko-KR" b="0" dirty="0"/>
              <a:t>TCP </a:t>
            </a:r>
            <a:r>
              <a:rPr lang="ko-KR" altLang="en-US" b="0" dirty="0"/>
              <a:t>연결 설정이 정상적으로 이루어지면 </a:t>
            </a:r>
            <a:r>
              <a:rPr lang="en-US" altLang="ko-KR" b="0" dirty="0"/>
              <a:t>[</a:t>
            </a:r>
            <a:r>
              <a:rPr lang="ko-KR" altLang="en-US" b="0" dirty="0"/>
              <a:t>그림 </a:t>
            </a:r>
            <a:r>
              <a:rPr lang="en-US" altLang="ko-KR" b="0" dirty="0"/>
              <a:t>15-9]</a:t>
            </a:r>
            <a:r>
              <a:rPr lang="ko-KR" altLang="en-US" b="0" dirty="0"/>
              <a:t>와 같은 </a:t>
            </a:r>
            <a:r>
              <a:rPr lang="en-US" altLang="ko-KR" b="0" dirty="0"/>
              <a:t>SMTP </a:t>
            </a:r>
            <a:r>
              <a:rPr lang="ko-KR" altLang="en-US" b="0" dirty="0"/>
              <a:t>세션의 연결 설정 </a:t>
            </a:r>
            <a:r>
              <a:rPr lang="ko-KR" altLang="en-US" b="0" dirty="0" smtClean="0"/>
              <a:t>절차가 진행</a:t>
            </a:r>
            <a:endParaRPr lang="en-US" altLang="ko-KR" b="0" dirty="0" smtClean="0"/>
          </a:p>
          <a:p>
            <a:pPr lvl="3"/>
            <a:r>
              <a:rPr lang="en-US" altLang="ko-KR" b="0" dirty="0" smtClean="0"/>
              <a:t>TCP </a:t>
            </a:r>
            <a:r>
              <a:rPr lang="ko-KR" altLang="en-US" b="0" dirty="0"/>
              <a:t>연결이 설정된 직후의 절차를 나타낸 것이므로 </a:t>
            </a:r>
            <a:r>
              <a:rPr lang="en-US" altLang="ko-KR" b="0" dirty="0"/>
              <a:t>SMTP </a:t>
            </a:r>
            <a:r>
              <a:rPr lang="ko-KR" altLang="en-US" b="0" dirty="0"/>
              <a:t>서버에서 </a:t>
            </a:r>
            <a:r>
              <a:rPr lang="ko-KR" altLang="en-US" b="0" dirty="0" smtClean="0"/>
              <a:t>먼저 </a:t>
            </a:r>
            <a:r>
              <a:rPr lang="en-US" altLang="ko-KR" b="0" dirty="0" smtClean="0"/>
              <a:t>SMTP </a:t>
            </a:r>
            <a:r>
              <a:rPr lang="ko-KR" altLang="en-US" b="0" dirty="0"/>
              <a:t>응답이 이루어지는 것에 </a:t>
            </a:r>
            <a:r>
              <a:rPr lang="ko-KR" altLang="en-US" b="0" dirty="0" smtClean="0"/>
              <a:t>유의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562" y="2461352"/>
            <a:ext cx="5253038" cy="439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3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SMTP </a:t>
            </a:r>
            <a:r>
              <a:rPr lang="ko-KR" altLang="en-US" dirty="0"/>
              <a:t>세션 연결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시뮬레이션</a:t>
            </a:r>
            <a:endParaRPr lang="en-US" altLang="ko-KR" dirty="0" smtClean="0"/>
          </a:p>
          <a:p>
            <a:pPr lvl="1"/>
            <a:r>
              <a:rPr lang="en-US" altLang="ko-KR" b="0" dirty="0"/>
              <a:t>[</a:t>
            </a:r>
            <a:r>
              <a:rPr lang="ko-KR" altLang="en-US" b="0" dirty="0"/>
              <a:t>그림 </a:t>
            </a:r>
            <a:r>
              <a:rPr lang="en-US" altLang="ko-KR" b="0" dirty="0"/>
              <a:t>15-10]</a:t>
            </a:r>
            <a:r>
              <a:rPr lang="ko-KR" altLang="en-US" b="0" dirty="0"/>
              <a:t>은 </a:t>
            </a:r>
            <a:r>
              <a:rPr lang="en-US" altLang="ko-KR" b="0" dirty="0"/>
              <a:t>SMTP </a:t>
            </a:r>
            <a:r>
              <a:rPr lang="ko-KR" altLang="en-US" b="0" dirty="0"/>
              <a:t>클라이언트 기능을 대신 수행하는 텔넷 프로그램을 이용한 </a:t>
            </a:r>
            <a:r>
              <a:rPr lang="en-US" altLang="ko-KR" b="0" dirty="0"/>
              <a:t>SMTP </a:t>
            </a:r>
            <a:r>
              <a:rPr lang="ko-KR" altLang="en-US" b="0" dirty="0" smtClean="0"/>
              <a:t>세션 </a:t>
            </a:r>
            <a:r>
              <a:rPr lang="ko-KR" altLang="en-US" b="0" dirty="0"/>
              <a:t>연결의 </a:t>
            </a:r>
            <a:r>
              <a:rPr lang="ko-KR" altLang="en-US" b="0" dirty="0" smtClean="0"/>
              <a:t>예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텔넷이 </a:t>
            </a:r>
            <a:r>
              <a:rPr lang="ko-KR" altLang="en-US" b="0" dirty="0"/>
              <a:t>실행되는 클라이언트의 호스트 이름은 </a:t>
            </a:r>
            <a:r>
              <a:rPr lang="en-US" altLang="ko-KR" b="0" dirty="0"/>
              <a:t>kihyun.uu.ac.kr</a:t>
            </a:r>
            <a:r>
              <a:rPr lang="ko-KR" altLang="en-US" b="0" dirty="0"/>
              <a:t>이고</a:t>
            </a:r>
            <a:r>
              <a:rPr lang="en-US" altLang="ko-KR" b="0" dirty="0"/>
              <a:t>, </a:t>
            </a:r>
            <a:r>
              <a:rPr lang="ko-KR" altLang="en-US" b="0" dirty="0" smtClean="0"/>
              <a:t>서버의 </a:t>
            </a:r>
            <a:r>
              <a:rPr lang="ko-KR" altLang="en-US" b="0" dirty="0"/>
              <a:t>호스트 이름은 </a:t>
            </a:r>
            <a:r>
              <a:rPr lang="en-US" altLang="ko-KR" b="0" dirty="0"/>
              <a:t>information.uu.ac.kr</a:t>
            </a:r>
            <a:r>
              <a:rPr lang="ko-KR" altLang="en-US" b="0" dirty="0"/>
              <a:t>이라 </a:t>
            </a:r>
            <a:r>
              <a:rPr lang="ko-KR" altLang="en-US" b="0" dirty="0" smtClean="0"/>
              <a:t>가정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090863"/>
            <a:ext cx="5233345" cy="376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933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SMTP </a:t>
            </a:r>
            <a:r>
              <a:rPr lang="ko-KR" altLang="en-US" dirty="0"/>
              <a:t>세션 연결 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텔넷 프로그램과 </a:t>
            </a:r>
            <a:r>
              <a:rPr lang="en-US" altLang="ko-KR" b="0" dirty="0"/>
              <a:t>SMTP </a:t>
            </a:r>
            <a:r>
              <a:rPr lang="ko-KR" altLang="en-US" b="0" dirty="0"/>
              <a:t>서버의 연결 </a:t>
            </a:r>
            <a:r>
              <a:rPr lang="ko-KR" altLang="en-US" b="0" dirty="0" smtClean="0"/>
              <a:t>관계</a:t>
            </a:r>
            <a:endParaRPr lang="en-US" altLang="ko-KR" b="0" dirty="0" smtClean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1" y="1676400"/>
            <a:ext cx="5943600" cy="207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905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smtClean="0"/>
              <a:t>전송 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명령과 </a:t>
            </a:r>
            <a:r>
              <a:rPr lang="ko-KR" altLang="en-US" dirty="0" smtClean="0"/>
              <a:t>응답</a:t>
            </a:r>
            <a:endParaRPr lang="en-US" altLang="ko-KR" dirty="0" smtClean="0"/>
          </a:p>
          <a:p>
            <a:pPr lvl="2"/>
            <a:r>
              <a:rPr lang="en-US" altLang="ko-KR" b="0" dirty="0"/>
              <a:t>[</a:t>
            </a:r>
            <a:r>
              <a:rPr lang="ko-KR" altLang="en-US" b="0" dirty="0"/>
              <a:t>그림 </a:t>
            </a:r>
            <a:r>
              <a:rPr lang="en-US" altLang="ko-KR" b="0" dirty="0"/>
              <a:t>15-12]</a:t>
            </a:r>
            <a:r>
              <a:rPr lang="ko-KR" altLang="en-US" b="0" dirty="0"/>
              <a:t>의 데이터 전송 단계는 크게 송수신자의 메일 주소 확인</a:t>
            </a:r>
            <a:r>
              <a:rPr lang="en-US" altLang="ko-KR" b="0" dirty="0"/>
              <a:t>(MAIL FROM </a:t>
            </a:r>
            <a:r>
              <a:rPr lang="ko-KR" altLang="en-US" b="0" dirty="0"/>
              <a:t>명령</a:t>
            </a:r>
            <a:r>
              <a:rPr lang="en-US" altLang="ko-KR" b="0" dirty="0" smtClean="0"/>
              <a:t>, RCPT </a:t>
            </a:r>
            <a:r>
              <a:rPr lang="en-US" altLang="ko-KR" b="0" dirty="0"/>
              <a:t>TO </a:t>
            </a:r>
            <a:r>
              <a:rPr lang="ko-KR" altLang="en-US" b="0" dirty="0"/>
              <a:t>명령</a:t>
            </a:r>
            <a:r>
              <a:rPr lang="en-US" altLang="ko-KR" b="0" dirty="0"/>
              <a:t>), </a:t>
            </a:r>
            <a:r>
              <a:rPr lang="ko-KR" altLang="en-US" b="0" dirty="0"/>
              <a:t>메일 헤더 정보의 전송</a:t>
            </a:r>
            <a:r>
              <a:rPr lang="en-US" altLang="ko-KR" b="0" dirty="0"/>
              <a:t>(From, To, Date), </a:t>
            </a:r>
            <a:r>
              <a:rPr lang="ko-KR" altLang="en-US" b="0" dirty="0"/>
              <a:t>하나의 빈 줄에 이어지는 </a:t>
            </a:r>
            <a:r>
              <a:rPr lang="ko-KR" altLang="en-US" b="0" dirty="0" smtClean="0"/>
              <a:t>메일 메시지의 </a:t>
            </a:r>
            <a:r>
              <a:rPr lang="ko-KR" altLang="en-US" b="0" dirty="0"/>
              <a:t>전송으로 </a:t>
            </a:r>
            <a:r>
              <a:rPr lang="ko-KR" altLang="en-US" b="0" dirty="0" smtClean="0"/>
              <a:t>구분</a:t>
            </a:r>
            <a:endParaRPr lang="en-US" altLang="ko-KR" b="0" dirty="0" smtClean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384347"/>
            <a:ext cx="3915855" cy="447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656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전송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메일 주소 </a:t>
            </a:r>
            <a:r>
              <a:rPr lang="ko-KR" altLang="en-US" b="0" dirty="0" smtClean="0"/>
              <a:t>확인</a:t>
            </a:r>
            <a:endParaRPr lang="en-US" altLang="ko-KR" b="0" dirty="0" smtClean="0"/>
          </a:p>
          <a:p>
            <a:pPr lvl="2"/>
            <a:r>
              <a:rPr lang="ko-KR" altLang="en-US" b="0" dirty="0"/>
              <a:t>송수신자의 메일 주소 확인 과정에서 </a:t>
            </a:r>
            <a:r>
              <a:rPr lang="en-US" altLang="ko-KR" b="0" dirty="0"/>
              <a:t>SMTP </a:t>
            </a:r>
            <a:r>
              <a:rPr lang="ko-KR" altLang="en-US" b="0" dirty="0"/>
              <a:t>클라이언트가 </a:t>
            </a:r>
            <a:r>
              <a:rPr lang="en-US" altLang="ko-KR" b="0" dirty="0"/>
              <a:t>SMTP </a:t>
            </a:r>
            <a:r>
              <a:rPr lang="ko-KR" altLang="en-US" b="0" dirty="0"/>
              <a:t>서버에 송신자와 </a:t>
            </a:r>
            <a:r>
              <a:rPr lang="ko-KR" altLang="en-US" b="0" dirty="0" smtClean="0"/>
              <a:t>수신자의 </a:t>
            </a:r>
            <a:r>
              <a:rPr lang="ko-KR" altLang="en-US" b="0" dirty="0"/>
              <a:t>메일 주소를 </a:t>
            </a:r>
            <a:r>
              <a:rPr lang="ko-KR" altLang="en-US" b="0" dirty="0" smtClean="0"/>
              <a:t>전달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먼저 </a:t>
            </a:r>
            <a:r>
              <a:rPr lang="en-US" altLang="ko-KR" b="0" dirty="0"/>
              <a:t>MAIL </a:t>
            </a:r>
            <a:r>
              <a:rPr lang="ko-KR" altLang="en-US" b="0" dirty="0"/>
              <a:t>명령을 사용해 송신자 메일 주소를 서버에 </a:t>
            </a:r>
            <a:r>
              <a:rPr lang="ko-KR" altLang="en-US" b="0" dirty="0" smtClean="0"/>
              <a:t>전달하는데</a:t>
            </a:r>
            <a:r>
              <a:rPr lang="en-US" altLang="ko-KR" b="0" dirty="0"/>
              <a:t>, </a:t>
            </a:r>
            <a:r>
              <a:rPr lang="ko-KR" altLang="en-US" b="0" dirty="0"/>
              <a:t>서버에서 오류 상황이 발생하면 이 주소로 오류 내용을 </a:t>
            </a:r>
            <a:r>
              <a:rPr lang="ko-KR" altLang="en-US" b="0" dirty="0" err="1" smtClean="0"/>
              <a:t>회신받음</a:t>
            </a:r>
            <a:endParaRPr lang="en-US" altLang="ko-KR" b="0" dirty="0" smtClean="0"/>
          </a:p>
          <a:p>
            <a:pPr lvl="1"/>
            <a:r>
              <a:rPr lang="ko-KR" altLang="en-US" dirty="0"/>
              <a:t>메일 헤더 정보 </a:t>
            </a:r>
            <a:r>
              <a:rPr lang="ko-KR" altLang="en-US" dirty="0" smtClean="0"/>
              <a:t>전송</a:t>
            </a:r>
            <a:endParaRPr lang="en-US" altLang="ko-KR" dirty="0" smtClean="0"/>
          </a:p>
          <a:p>
            <a:pPr lvl="2"/>
            <a:r>
              <a:rPr lang="ko-KR" altLang="en-US" b="0" dirty="0"/>
              <a:t>사용자의 메일 헤더를 서버에 전송하기 위한 것이며</a:t>
            </a:r>
            <a:r>
              <a:rPr lang="en-US" altLang="ko-KR" b="0" dirty="0" smtClean="0"/>
              <a:t>, DATA </a:t>
            </a:r>
            <a:r>
              <a:rPr lang="ko-KR" altLang="en-US" b="0" dirty="0"/>
              <a:t>명령에 의해 </a:t>
            </a:r>
            <a:r>
              <a:rPr lang="ko-KR" altLang="en-US" b="0" dirty="0" smtClean="0"/>
              <a:t>시작</a:t>
            </a:r>
            <a:endParaRPr lang="en-US" altLang="ko-KR" b="0" dirty="0" smtClean="0"/>
          </a:p>
          <a:p>
            <a:pPr lvl="2"/>
            <a:r>
              <a:rPr lang="en-US" altLang="ko-KR" b="0" dirty="0" smtClean="0"/>
              <a:t>From</a:t>
            </a:r>
            <a:r>
              <a:rPr lang="en-US" altLang="ko-KR" b="0" dirty="0"/>
              <a:t>, To, Date </a:t>
            </a:r>
            <a:r>
              <a:rPr lang="ko-KR" altLang="en-US" b="0" dirty="0"/>
              <a:t>등과 같이 전송하려는 헤더 정보를 </a:t>
            </a:r>
            <a:r>
              <a:rPr lang="ko-KR" altLang="en-US" b="0" dirty="0" smtClean="0"/>
              <a:t>순차적으로 </a:t>
            </a:r>
            <a:r>
              <a:rPr lang="ko-KR" altLang="en-US" b="0" dirty="0"/>
              <a:t>한 줄씩 </a:t>
            </a:r>
            <a:r>
              <a:rPr lang="ko-KR" altLang="en-US" b="0" dirty="0" smtClean="0"/>
              <a:t>전송</a:t>
            </a:r>
            <a:endParaRPr lang="en-US" altLang="ko-KR" b="0" dirty="0" smtClean="0"/>
          </a:p>
          <a:p>
            <a:pPr lvl="1"/>
            <a:r>
              <a:rPr lang="ko-KR" altLang="en-US" dirty="0"/>
              <a:t>메일 메시지 </a:t>
            </a:r>
            <a:r>
              <a:rPr lang="ko-KR" altLang="en-US" dirty="0" smtClean="0"/>
              <a:t>전송</a:t>
            </a:r>
            <a:endParaRPr lang="en-US" altLang="ko-KR" dirty="0" smtClean="0"/>
          </a:p>
          <a:p>
            <a:pPr lvl="2"/>
            <a:r>
              <a:rPr lang="ko-KR" altLang="en-US" b="0" dirty="0"/>
              <a:t>송신자의 메일 내용을 전송하는 단계이며</a:t>
            </a:r>
            <a:r>
              <a:rPr lang="en-US" altLang="ko-KR" b="0" dirty="0"/>
              <a:t>, </a:t>
            </a:r>
            <a:r>
              <a:rPr lang="ko-KR" altLang="en-US" b="0" dirty="0"/>
              <a:t>메시지를 원하는 </a:t>
            </a:r>
            <a:r>
              <a:rPr lang="ko-KR" altLang="en-US" b="0" dirty="0" smtClean="0"/>
              <a:t>만큼 순차적으로 전송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04469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전송 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시뮬레이션</a:t>
            </a:r>
            <a:endParaRPr lang="en-US" altLang="ko-KR" dirty="0" smtClean="0"/>
          </a:p>
          <a:p>
            <a:pPr lvl="1"/>
            <a:r>
              <a:rPr lang="en-US" altLang="ko-KR" b="0" dirty="0"/>
              <a:t>[</a:t>
            </a:r>
            <a:r>
              <a:rPr lang="ko-KR" altLang="en-US" b="0" dirty="0"/>
              <a:t>그림 </a:t>
            </a:r>
            <a:r>
              <a:rPr lang="en-US" altLang="ko-KR" b="0" dirty="0"/>
              <a:t>15-13]</a:t>
            </a:r>
            <a:r>
              <a:rPr lang="ko-KR" altLang="en-US" b="0" dirty="0"/>
              <a:t>은 텔넷 </a:t>
            </a:r>
            <a:r>
              <a:rPr lang="en-US" altLang="ko-KR" b="0" dirty="0"/>
              <a:t>Telnet </a:t>
            </a:r>
            <a:r>
              <a:rPr lang="ko-KR" altLang="en-US" b="0" dirty="0"/>
              <a:t>프로그램을 이용한 메일 전송 과정을 </a:t>
            </a:r>
            <a:r>
              <a:rPr lang="ko-KR" altLang="en-US" b="0" dirty="0" smtClean="0"/>
              <a:t>보여줌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앞서 소개한 </a:t>
            </a:r>
            <a:r>
              <a:rPr lang="en-US" altLang="ko-KR" b="0" dirty="0" smtClean="0"/>
              <a:t>[</a:t>
            </a:r>
            <a:r>
              <a:rPr lang="ko-KR" altLang="en-US" b="0" dirty="0"/>
              <a:t>그림 </a:t>
            </a:r>
            <a:r>
              <a:rPr lang="en-US" altLang="ko-KR" b="0" dirty="0"/>
              <a:t>15-10]</a:t>
            </a:r>
            <a:r>
              <a:rPr lang="ko-KR" altLang="en-US" b="0" dirty="0"/>
              <a:t>의 연결 설정 예에 이어서 진행 과정 전체를 </a:t>
            </a:r>
            <a:r>
              <a:rPr lang="ko-KR" altLang="en-US" b="0" dirty="0" smtClean="0"/>
              <a:t>표기한 것</a:t>
            </a:r>
            <a:endParaRPr lang="en-US" altLang="ko-KR" b="0" dirty="0" smtClean="0"/>
          </a:p>
          <a:p>
            <a:pPr lvl="2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502652"/>
            <a:ext cx="5910263" cy="435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05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4E27F5"/>
                </a:solidFill>
              </a:rPr>
              <a:t>01 </a:t>
            </a:r>
            <a:r>
              <a:rPr lang="ko-KR" altLang="en-US" dirty="0"/>
              <a:t>사용자 </a:t>
            </a:r>
            <a:r>
              <a:rPr lang="ko-KR" altLang="en-US" dirty="0" smtClean="0"/>
              <a:t>환경</a:t>
            </a:r>
            <a:endParaRPr lang="ko-KR" altLang="en-US" dirty="0" smtClean="0"/>
          </a:p>
          <a:p>
            <a:r>
              <a:rPr lang="en-US" altLang="ko-KR" dirty="0" smtClean="0">
                <a:solidFill>
                  <a:srgbClr val="4E27F5"/>
                </a:solidFill>
              </a:rPr>
              <a:t>02</a:t>
            </a:r>
            <a:r>
              <a:rPr lang="en-US" altLang="ko-KR" dirty="0" smtClean="0"/>
              <a:t> </a:t>
            </a:r>
            <a:r>
              <a:rPr lang="ko-KR" altLang="en-US" dirty="0"/>
              <a:t>시스템 </a:t>
            </a:r>
            <a:r>
              <a:rPr lang="ko-KR" altLang="en-US" dirty="0" smtClean="0"/>
              <a:t>구조</a:t>
            </a:r>
            <a:endParaRPr lang="ko-KR" altLang="en-US" dirty="0" smtClean="0"/>
          </a:p>
          <a:p>
            <a:r>
              <a:rPr lang="en-US" altLang="ko-KR" dirty="0" smtClean="0">
                <a:solidFill>
                  <a:srgbClr val="4E27F5"/>
                </a:solidFill>
              </a:rPr>
              <a:t>03</a:t>
            </a:r>
            <a:r>
              <a:rPr lang="en-US" altLang="ko-KR" dirty="0" smtClean="0"/>
              <a:t> </a:t>
            </a:r>
            <a:r>
              <a:rPr lang="en-US" altLang="ko-KR" dirty="0"/>
              <a:t>SMTP </a:t>
            </a:r>
            <a:r>
              <a:rPr lang="ko-KR" altLang="en-US" dirty="0" smtClean="0"/>
              <a:t>프로토콜</a:t>
            </a:r>
            <a:endParaRPr lang="en-US" altLang="ko-KR" dirty="0" smtClean="0"/>
          </a:p>
          <a:p>
            <a:r>
              <a:rPr lang="en-US" altLang="ko-KR" dirty="0" smtClean="0">
                <a:solidFill>
                  <a:srgbClr val="4E27F5"/>
                </a:solidFill>
              </a:rPr>
              <a:t>04 </a:t>
            </a:r>
            <a:r>
              <a:rPr lang="en-US" altLang="ko-KR" dirty="0"/>
              <a:t>POP </a:t>
            </a:r>
            <a:r>
              <a:rPr lang="ko-KR" altLang="en-US" dirty="0" smtClean="0"/>
              <a:t>서비스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94645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전송 </a:t>
            </a:r>
            <a:r>
              <a:rPr lang="en-US" altLang="ko-KR" dirty="0" smtClean="0"/>
              <a:t>(4)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b="0" dirty="0"/>
              <a:t>mailx</a:t>
            </a:r>
            <a:r>
              <a:rPr lang="ko-KR" altLang="en-US" b="0" dirty="0"/>
              <a:t>를 이용한 메일 확인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752600"/>
            <a:ext cx="6170524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8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연결 해제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명령과 </a:t>
            </a:r>
            <a:r>
              <a:rPr lang="ko-KR" altLang="en-US" dirty="0" smtClean="0"/>
              <a:t>응답</a:t>
            </a:r>
            <a:endParaRPr lang="en-US" altLang="ko-KR" dirty="0" smtClean="0"/>
          </a:p>
          <a:p>
            <a:pPr lvl="1"/>
            <a:r>
              <a:rPr lang="en-US" altLang="ko-KR" b="0" dirty="0"/>
              <a:t>[</a:t>
            </a:r>
            <a:r>
              <a:rPr lang="ko-KR" altLang="en-US" b="0" dirty="0"/>
              <a:t>그림 </a:t>
            </a:r>
            <a:r>
              <a:rPr lang="en-US" altLang="ko-KR" b="0" dirty="0"/>
              <a:t>15-15]</a:t>
            </a:r>
            <a:r>
              <a:rPr lang="ko-KR" altLang="en-US" b="0" dirty="0"/>
              <a:t>는 </a:t>
            </a:r>
            <a:r>
              <a:rPr lang="en-US" altLang="ko-KR" b="0" dirty="0"/>
              <a:t>SMTP </a:t>
            </a:r>
            <a:r>
              <a:rPr lang="ko-KR" altLang="en-US" b="0" dirty="0"/>
              <a:t>클라이언트가 </a:t>
            </a:r>
            <a:r>
              <a:rPr lang="en-US" altLang="ko-KR" b="0" dirty="0"/>
              <a:t>QUIT </a:t>
            </a:r>
            <a:r>
              <a:rPr lang="ko-KR" altLang="en-US" b="0" dirty="0"/>
              <a:t>명령을 전송하고</a:t>
            </a:r>
            <a:r>
              <a:rPr lang="en-US" altLang="ko-KR" b="0" dirty="0"/>
              <a:t>, </a:t>
            </a:r>
            <a:r>
              <a:rPr lang="ko-KR" altLang="en-US" b="0" dirty="0"/>
              <a:t>그에 따른 </a:t>
            </a:r>
            <a:r>
              <a:rPr lang="en-US" altLang="ko-KR" b="0" dirty="0"/>
              <a:t>SMTP </a:t>
            </a:r>
            <a:r>
              <a:rPr lang="ko-KR" altLang="en-US" b="0" dirty="0"/>
              <a:t>서버의 </a:t>
            </a:r>
            <a:r>
              <a:rPr lang="ko-KR" altLang="en-US" b="0" dirty="0" smtClean="0"/>
              <a:t>응답 </a:t>
            </a:r>
            <a:r>
              <a:rPr lang="ko-KR" altLang="en-US" b="0" dirty="0"/>
              <a:t>코드 </a:t>
            </a:r>
            <a:r>
              <a:rPr lang="en-US" altLang="ko-KR" b="0" dirty="0"/>
              <a:t>221</a:t>
            </a:r>
            <a:r>
              <a:rPr lang="ko-KR" altLang="en-US" b="0" dirty="0"/>
              <a:t>을 회신하는 </a:t>
            </a:r>
            <a:r>
              <a:rPr lang="ko-KR" altLang="en-US" b="0" dirty="0" smtClean="0"/>
              <a:t>과정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529016"/>
            <a:ext cx="4624857" cy="314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27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 </a:t>
            </a:r>
            <a:r>
              <a:rPr lang="en-US" altLang="ko-KR" dirty="0"/>
              <a:t>POP </a:t>
            </a:r>
            <a:r>
              <a:rPr lang="ko-KR" altLang="en-US" dirty="0"/>
              <a:t>서비스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16343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POP</a:t>
            </a:r>
            <a:r>
              <a:rPr lang="ko-KR" altLang="en-US" dirty="0"/>
              <a:t>과 </a:t>
            </a:r>
            <a:r>
              <a:rPr lang="en-US" altLang="ko-KR" b="1" dirty="0" smtClean="0"/>
              <a:t>SMTP 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POP </a:t>
            </a:r>
            <a:r>
              <a:rPr lang="ko-KR" altLang="en-US" dirty="0"/>
              <a:t>서비스의 </a:t>
            </a:r>
            <a:r>
              <a:rPr lang="ko-KR" altLang="en-US" dirty="0" smtClean="0"/>
              <a:t>필요성</a:t>
            </a:r>
            <a:endParaRPr lang="en-US" altLang="ko-KR" dirty="0" smtClean="0"/>
          </a:p>
          <a:p>
            <a:pPr lvl="1"/>
            <a:r>
              <a:rPr lang="ko-KR" altLang="en-US" b="0" dirty="0"/>
              <a:t>호스트 사이의 메일 교환 프로토콜인 </a:t>
            </a:r>
            <a:r>
              <a:rPr lang="en-US" altLang="ko-KR" b="0" dirty="0"/>
              <a:t>SMTP</a:t>
            </a:r>
            <a:r>
              <a:rPr lang="ko-KR" altLang="en-US" b="0" dirty="0"/>
              <a:t>와 별도로 </a:t>
            </a:r>
            <a:r>
              <a:rPr lang="en-US" altLang="ko-KR" b="0" dirty="0"/>
              <a:t>SMTP </a:t>
            </a:r>
            <a:r>
              <a:rPr lang="ko-KR" altLang="en-US" b="0" dirty="0"/>
              <a:t>서버와 </a:t>
            </a:r>
            <a:r>
              <a:rPr lang="en-US" altLang="ko-KR" b="0" dirty="0"/>
              <a:t>PC/</a:t>
            </a:r>
            <a:r>
              <a:rPr lang="ko-KR" altLang="en-US" b="0" dirty="0" err="1"/>
              <a:t>스마트폰을</a:t>
            </a:r>
            <a:r>
              <a:rPr lang="ko-KR" altLang="en-US" b="0" dirty="0"/>
              <a:t> </a:t>
            </a:r>
            <a:r>
              <a:rPr lang="ko-KR" altLang="en-US" b="0" dirty="0" smtClean="0"/>
              <a:t>연동하기 </a:t>
            </a:r>
            <a:r>
              <a:rPr lang="ko-KR" altLang="en-US" b="0" dirty="0"/>
              <a:t>위해 </a:t>
            </a:r>
            <a:r>
              <a:rPr lang="en-US" altLang="ko-KR" b="0" dirty="0" smtClean="0"/>
              <a:t>POP </a:t>
            </a:r>
            <a:r>
              <a:rPr lang="ko-KR" altLang="en-US" b="0" dirty="0" smtClean="0"/>
              <a:t>서비스를 사용</a:t>
            </a:r>
            <a:endParaRPr lang="en-US" altLang="ko-KR" b="0" dirty="0" smtClean="0"/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15-16]</a:t>
            </a:r>
            <a:r>
              <a:rPr lang="ko-KR" altLang="en-US" dirty="0"/>
              <a:t>은 </a:t>
            </a:r>
            <a:r>
              <a:rPr lang="en-US" altLang="ko-KR" dirty="0"/>
              <a:t>POP </a:t>
            </a:r>
            <a:r>
              <a:rPr lang="ko-KR" altLang="en-US" dirty="0"/>
              <a:t>서비스의 역할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145" y="2992395"/>
            <a:ext cx="5663055" cy="378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936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POP</a:t>
            </a:r>
            <a:r>
              <a:rPr lang="ko-KR" altLang="en-US" dirty="0"/>
              <a:t>과 </a:t>
            </a:r>
            <a:r>
              <a:rPr lang="en-US" altLang="ko-KR" b="1" dirty="0"/>
              <a:t>SMTP </a:t>
            </a:r>
            <a:r>
              <a:rPr lang="en-US" altLang="ko-KR" b="1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POP</a:t>
            </a:r>
            <a:r>
              <a:rPr lang="ko-KR" altLang="en-US" dirty="0"/>
              <a:t>과 </a:t>
            </a:r>
            <a:r>
              <a:rPr lang="en-US" altLang="ko-KR" dirty="0"/>
              <a:t>SMTP</a:t>
            </a:r>
            <a:r>
              <a:rPr lang="ko-KR" altLang="en-US" dirty="0"/>
              <a:t>의 </a:t>
            </a:r>
            <a:r>
              <a:rPr lang="ko-KR" altLang="en-US" dirty="0" smtClean="0"/>
              <a:t>비교</a:t>
            </a:r>
            <a:endParaRPr lang="en-US" altLang="ko-KR" dirty="0" smtClean="0"/>
          </a:p>
          <a:p>
            <a:pPr lvl="1"/>
            <a:r>
              <a:rPr lang="en-US" altLang="ko-KR" b="0" dirty="0"/>
              <a:t>POP </a:t>
            </a:r>
            <a:r>
              <a:rPr lang="ko-KR" altLang="en-US" b="0" dirty="0"/>
              <a:t>서비스를 수행하는 프로토콜은 </a:t>
            </a:r>
            <a:r>
              <a:rPr lang="ko-KR" altLang="en-US" b="0" dirty="0" smtClean="0"/>
              <a:t> 기능적으로 </a:t>
            </a:r>
            <a:r>
              <a:rPr lang="en-US" altLang="ko-KR" b="0" dirty="0"/>
              <a:t>SMTP</a:t>
            </a:r>
            <a:r>
              <a:rPr lang="ko-KR" altLang="en-US" b="0" dirty="0"/>
              <a:t>와 동작이 유사하지만 </a:t>
            </a:r>
            <a:r>
              <a:rPr lang="ko-KR" altLang="en-US" b="0" dirty="0" smtClean="0"/>
              <a:t>다른 </a:t>
            </a:r>
            <a:r>
              <a:rPr lang="ko-KR" altLang="en-US" b="0" dirty="0"/>
              <a:t>특징이 </a:t>
            </a:r>
            <a:r>
              <a:rPr lang="ko-KR" altLang="en-US" b="0" dirty="0" smtClean="0"/>
              <a:t>있음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클라이언트와 </a:t>
            </a:r>
            <a:r>
              <a:rPr lang="ko-KR" altLang="en-US" b="0" dirty="0"/>
              <a:t>서버 사이의 동작은 </a:t>
            </a:r>
            <a:r>
              <a:rPr lang="en-US" altLang="ko-KR" b="0" dirty="0"/>
              <a:t>SMTP</a:t>
            </a:r>
            <a:r>
              <a:rPr lang="ko-KR" altLang="en-US" b="0" dirty="0"/>
              <a:t>처럼 명령과 응답으로 </a:t>
            </a:r>
            <a:r>
              <a:rPr lang="ko-KR" altLang="en-US" b="0" dirty="0" smtClean="0"/>
              <a:t>이루어짐</a:t>
            </a:r>
            <a:endParaRPr lang="en-US" altLang="ko-KR" b="0" dirty="0" smtClean="0"/>
          </a:p>
          <a:p>
            <a:pPr lvl="2"/>
            <a:r>
              <a:rPr lang="en-US" altLang="ko-KR" b="0" dirty="0" smtClean="0"/>
              <a:t>SMTP</a:t>
            </a:r>
            <a:r>
              <a:rPr lang="ko-KR" altLang="en-US" b="0" dirty="0"/>
              <a:t>는 </a:t>
            </a:r>
            <a:r>
              <a:rPr lang="en-US" altLang="ko-KR" b="0" dirty="0" smtClean="0"/>
              <a:t>25</a:t>
            </a:r>
            <a:r>
              <a:rPr lang="ko-KR" altLang="en-US" sz="1800" b="0" dirty="0" smtClean="0"/>
              <a:t>번 </a:t>
            </a:r>
            <a:r>
              <a:rPr lang="ko-KR" altLang="en-US" sz="1800" b="0" dirty="0"/>
              <a:t>포트를 사용하고</a:t>
            </a:r>
            <a:r>
              <a:rPr lang="en-US" altLang="ko-KR" sz="1800" b="0" dirty="0"/>
              <a:t>, POP </a:t>
            </a:r>
            <a:r>
              <a:rPr lang="ko-KR" altLang="en-US" sz="1800" b="0" dirty="0"/>
              <a:t>서비스는 </a:t>
            </a:r>
            <a:r>
              <a:rPr lang="en-US" altLang="ko-KR" sz="1800" b="0" dirty="0"/>
              <a:t>110</a:t>
            </a:r>
            <a:r>
              <a:rPr lang="ko-KR" altLang="en-US" sz="1800" b="0" dirty="0"/>
              <a:t>번 포트를 </a:t>
            </a:r>
            <a:r>
              <a:rPr lang="ko-KR" altLang="en-US" sz="1800" b="0" dirty="0" smtClean="0"/>
              <a:t>사용한다</a:t>
            </a:r>
            <a:endParaRPr lang="en-US" altLang="ko-KR" sz="1800" b="0" dirty="0" smtClean="0"/>
          </a:p>
          <a:p>
            <a:pPr lvl="2"/>
            <a:r>
              <a:rPr lang="en-US" altLang="ko-KR" b="0" dirty="0" smtClean="0"/>
              <a:t>SMTP </a:t>
            </a:r>
            <a:r>
              <a:rPr lang="ko-KR" altLang="en-US" b="0" dirty="0" smtClean="0"/>
              <a:t>클라이언트가 </a:t>
            </a:r>
            <a:r>
              <a:rPr lang="ko-KR" altLang="en-US" b="0" dirty="0"/>
              <a:t>서버와 연결하는 과정에서는 인증 절차가 필요 없지만</a:t>
            </a:r>
            <a:r>
              <a:rPr lang="en-US" altLang="ko-KR" b="0" dirty="0"/>
              <a:t>, POP </a:t>
            </a:r>
            <a:r>
              <a:rPr lang="ko-KR" altLang="en-US" b="0" dirty="0"/>
              <a:t>클라이언트가 </a:t>
            </a:r>
            <a:r>
              <a:rPr lang="en-US" altLang="ko-KR" b="0" dirty="0" smtClean="0"/>
              <a:t>POP </a:t>
            </a:r>
            <a:r>
              <a:rPr lang="ko-KR" altLang="en-US" b="0" dirty="0" smtClean="0"/>
              <a:t>서버와 </a:t>
            </a:r>
            <a:r>
              <a:rPr lang="ko-KR" altLang="en-US" b="0" dirty="0"/>
              <a:t>연결할 때는 로그인 이름과 암호를 입력하는 인증 절차를 </a:t>
            </a:r>
            <a:r>
              <a:rPr lang="ko-KR" altLang="en-US" b="0" dirty="0" smtClean="0"/>
              <a:t>거침</a:t>
            </a:r>
            <a:endParaRPr lang="en-US" altLang="ko-KR" b="0" dirty="0" smtClean="0"/>
          </a:p>
          <a:p>
            <a:pPr lvl="2"/>
            <a:r>
              <a:rPr lang="en-US" altLang="ko-KR" b="0" dirty="0" smtClean="0"/>
              <a:t>PC</a:t>
            </a:r>
            <a:r>
              <a:rPr lang="ko-KR" altLang="en-US" b="0" dirty="0"/>
              <a:t>에서는 </a:t>
            </a:r>
            <a:r>
              <a:rPr lang="ko-KR" altLang="en-US" b="0" dirty="0" smtClean="0"/>
              <a:t>인증에 </a:t>
            </a:r>
            <a:r>
              <a:rPr lang="ko-KR" altLang="en-US" b="0" dirty="0"/>
              <a:t>필요한 로그인 이름</a:t>
            </a:r>
            <a:r>
              <a:rPr lang="en-US" altLang="ko-KR" b="0" dirty="0"/>
              <a:t>, </a:t>
            </a:r>
            <a:r>
              <a:rPr lang="ko-KR" altLang="en-US" b="0" dirty="0"/>
              <a:t>암호 정보가 메일 프로그램을 설치하는 </a:t>
            </a:r>
            <a:r>
              <a:rPr lang="ko-KR" altLang="en-US" b="0" dirty="0" smtClean="0"/>
              <a:t>과정에서 </a:t>
            </a:r>
            <a:r>
              <a:rPr lang="ko-KR" altLang="en-US" b="0" dirty="0"/>
              <a:t>초기화되기 때문에 이후에는 인증 절차가 자동으로 </a:t>
            </a:r>
            <a:r>
              <a:rPr lang="ko-KR" altLang="en-US" b="0" dirty="0" smtClean="0"/>
              <a:t>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00068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POP </a:t>
            </a:r>
            <a:r>
              <a:rPr lang="ko-KR" altLang="en-US" dirty="0"/>
              <a:t>명령과 </a:t>
            </a:r>
            <a:r>
              <a:rPr lang="ko-KR" altLang="en-US" dirty="0" smtClean="0"/>
              <a:t>응답 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b="0" dirty="0"/>
              <a:t>POP </a:t>
            </a:r>
            <a:r>
              <a:rPr lang="ko-KR" altLang="en-US" b="0" dirty="0"/>
              <a:t>서비스의 동작은 </a:t>
            </a:r>
            <a:r>
              <a:rPr lang="en-US" altLang="ko-KR" b="0" dirty="0"/>
              <a:t>POP </a:t>
            </a:r>
            <a:r>
              <a:rPr lang="ko-KR" altLang="en-US" b="0" dirty="0"/>
              <a:t>클라이언트가 </a:t>
            </a:r>
            <a:r>
              <a:rPr lang="en-US" altLang="ko-KR" b="0" dirty="0"/>
              <a:t>POP </a:t>
            </a:r>
            <a:r>
              <a:rPr lang="ko-KR" altLang="en-US" b="0" dirty="0"/>
              <a:t>서버에 전송하는 명령에 의해 </a:t>
            </a:r>
            <a:r>
              <a:rPr lang="ko-KR" altLang="en-US" b="0" dirty="0" smtClean="0"/>
              <a:t>시작</a:t>
            </a:r>
            <a:endParaRPr lang="en-US" altLang="ko-KR" b="0" dirty="0"/>
          </a:p>
          <a:p>
            <a:pPr lvl="1"/>
            <a:r>
              <a:rPr lang="en-US" altLang="ko-KR" b="0" dirty="0"/>
              <a:t>POP </a:t>
            </a:r>
            <a:r>
              <a:rPr lang="ko-KR" altLang="en-US" b="0" dirty="0"/>
              <a:t>서버가 명령을 실행하고</a:t>
            </a:r>
            <a:r>
              <a:rPr lang="en-US" altLang="ko-KR" b="0" dirty="0"/>
              <a:t>, </a:t>
            </a:r>
            <a:r>
              <a:rPr lang="ko-KR" altLang="en-US" b="0" dirty="0"/>
              <a:t>그 결과를 응답 형식으로 만들어 클라이언트에 </a:t>
            </a:r>
            <a:r>
              <a:rPr lang="ko-KR" altLang="en-US" b="0" dirty="0" smtClean="0"/>
              <a:t>회신</a:t>
            </a:r>
            <a:endParaRPr lang="en-US" altLang="ko-KR" b="0" dirty="0" smtClean="0"/>
          </a:p>
          <a:p>
            <a:pPr marL="628650" lvl="3" indent="0">
              <a:buNone/>
            </a:pPr>
            <a:r>
              <a:rPr lang="en-US" altLang="ko-KR" dirty="0"/>
              <a:t>POP3 </a:t>
            </a:r>
            <a:r>
              <a:rPr lang="ko-KR" altLang="en-US" dirty="0"/>
              <a:t>서비스에서 규정한 주요 </a:t>
            </a:r>
            <a:r>
              <a:rPr lang="en-US" altLang="ko-KR" dirty="0"/>
              <a:t>POP </a:t>
            </a:r>
            <a:r>
              <a:rPr lang="ko-KR" altLang="en-US" dirty="0"/>
              <a:t>명령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865" y="2359604"/>
            <a:ext cx="7054936" cy="449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2291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POP </a:t>
            </a:r>
            <a:r>
              <a:rPr lang="ko-KR" altLang="en-US" dirty="0"/>
              <a:t>명령과 응답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b="0" dirty="0"/>
              <a:t>POP </a:t>
            </a:r>
            <a:r>
              <a:rPr lang="ko-KR" altLang="en-US" b="0" dirty="0"/>
              <a:t>클라이언트 명령을 요청받은 </a:t>
            </a:r>
            <a:r>
              <a:rPr lang="en-US" altLang="ko-KR" b="0" dirty="0"/>
              <a:t>POP </a:t>
            </a:r>
            <a:r>
              <a:rPr lang="ko-KR" altLang="en-US" b="0" dirty="0"/>
              <a:t>서버는 결과를 </a:t>
            </a:r>
            <a:r>
              <a:rPr lang="en-US" altLang="ko-KR" b="0" dirty="0"/>
              <a:t>POP </a:t>
            </a:r>
            <a:r>
              <a:rPr lang="ko-KR" altLang="en-US" b="0" dirty="0"/>
              <a:t>응답 </a:t>
            </a:r>
            <a:r>
              <a:rPr lang="ko-KR" altLang="en-US" b="0" dirty="0" smtClean="0"/>
              <a:t>형식으로 회신</a:t>
            </a:r>
            <a:endParaRPr lang="en-US" altLang="ko-KR" b="0" dirty="0" smtClean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1" y="1737926"/>
            <a:ext cx="5181600" cy="147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1729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POP </a:t>
            </a:r>
            <a:r>
              <a:rPr lang="ko-KR" altLang="en-US" dirty="0"/>
              <a:t>동작 </a:t>
            </a:r>
            <a:r>
              <a:rPr lang="ko-KR" altLang="en-US" dirty="0" smtClean="0"/>
              <a:t>시나리오 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TCP </a:t>
            </a:r>
            <a:r>
              <a:rPr lang="ko-KR" altLang="en-US" dirty="0"/>
              <a:t>연결의 설정과 </a:t>
            </a:r>
            <a:r>
              <a:rPr lang="ko-KR" altLang="en-US" dirty="0" smtClean="0"/>
              <a:t>인증</a:t>
            </a:r>
            <a:endParaRPr lang="en-US" altLang="ko-KR" dirty="0" smtClean="0"/>
          </a:p>
          <a:p>
            <a:pPr lvl="2"/>
            <a:r>
              <a:rPr lang="en-US" altLang="ko-KR" dirty="0"/>
              <a:t>POP</a:t>
            </a:r>
            <a:r>
              <a:rPr lang="ko-KR" altLang="en-US" dirty="0"/>
              <a:t>의 동작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057399"/>
            <a:ext cx="4394867" cy="477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5032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POP </a:t>
            </a:r>
            <a:r>
              <a:rPr lang="ko-KR" altLang="en-US" dirty="0"/>
              <a:t>동작 시나리오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시뮬레이션</a:t>
            </a:r>
            <a:endParaRPr lang="en-US" altLang="ko-KR" dirty="0" smtClean="0"/>
          </a:p>
          <a:p>
            <a:pPr lvl="2"/>
            <a:r>
              <a:rPr lang="ko-KR" altLang="en-US" b="0" dirty="0" smtClean="0"/>
              <a:t>메일이 보관된 </a:t>
            </a:r>
            <a:r>
              <a:rPr lang="en-US" altLang="ko-KR" b="0" dirty="0"/>
              <a:t>POP </a:t>
            </a:r>
            <a:r>
              <a:rPr lang="ko-KR" altLang="en-US" b="0" dirty="0"/>
              <a:t>서버를 </a:t>
            </a:r>
            <a:r>
              <a:rPr lang="en-US" altLang="ko-KR" b="0" dirty="0"/>
              <a:t>uu.ac.kr</a:t>
            </a:r>
            <a:r>
              <a:rPr lang="ko-KR" altLang="en-US" b="0" dirty="0"/>
              <a:t>이라 가정하면</a:t>
            </a:r>
            <a:r>
              <a:rPr lang="en-US" altLang="ko-KR" b="0" dirty="0"/>
              <a:t>, POP </a:t>
            </a:r>
            <a:r>
              <a:rPr lang="ko-KR" altLang="en-US" b="0" dirty="0"/>
              <a:t>클라이언트는 텔넷이 실행되는 </a:t>
            </a:r>
            <a:r>
              <a:rPr lang="en-US" altLang="ko-KR" b="0" dirty="0" smtClean="0"/>
              <a:t>kihyun.uu.ac.kr </a:t>
            </a:r>
            <a:r>
              <a:rPr lang="ko-KR" altLang="en-US" b="0" dirty="0"/>
              <a:t>호스트가 되고 </a:t>
            </a:r>
            <a:r>
              <a:rPr lang="en-US" altLang="ko-KR" b="0" dirty="0"/>
              <a:t>POP </a:t>
            </a:r>
            <a:r>
              <a:rPr lang="ko-KR" altLang="en-US" b="0" dirty="0"/>
              <a:t>서버는 </a:t>
            </a:r>
            <a:r>
              <a:rPr lang="en-US" altLang="ko-KR" b="0" dirty="0"/>
              <a:t>uu.ac.kr</a:t>
            </a:r>
            <a:r>
              <a:rPr lang="ko-KR" altLang="en-US" b="0" dirty="0"/>
              <a:t>이 </a:t>
            </a:r>
            <a:r>
              <a:rPr lang="ko-KR" altLang="en-US" b="0" dirty="0" smtClean="0"/>
              <a:t>됨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수신자의 </a:t>
            </a:r>
            <a:r>
              <a:rPr lang="ko-KR" altLang="en-US" b="0" dirty="0"/>
              <a:t>메일 주소는 </a:t>
            </a:r>
            <a:r>
              <a:rPr lang="en-US" altLang="ko-KR" b="0" dirty="0" smtClean="0"/>
              <a:t>kihyun@uu.ac.kr</a:t>
            </a:r>
            <a:r>
              <a:rPr lang="en-US" altLang="ko-KR" b="0" dirty="0"/>
              <a:t>, </a:t>
            </a:r>
            <a:r>
              <a:rPr lang="ko-KR" altLang="en-US" b="0" dirty="0"/>
              <a:t>로그인 이름은 </a:t>
            </a:r>
            <a:r>
              <a:rPr lang="en-US" altLang="ko-KR" b="0" dirty="0"/>
              <a:t>kihyun, </a:t>
            </a:r>
            <a:r>
              <a:rPr lang="ko-KR" altLang="en-US" b="0" dirty="0"/>
              <a:t>로그인 암호를 </a:t>
            </a:r>
            <a:r>
              <a:rPr lang="en-US" altLang="ko-KR" b="0" dirty="0"/>
              <a:t>kihyun0</a:t>
            </a:r>
            <a:r>
              <a:rPr lang="ko-KR" altLang="en-US" b="0" dirty="0"/>
              <a:t>이라 가정하면 </a:t>
            </a:r>
            <a:r>
              <a:rPr lang="en-US" altLang="ko-KR" b="0" dirty="0"/>
              <a:t>[</a:t>
            </a:r>
            <a:r>
              <a:rPr lang="ko-KR" altLang="en-US" b="0" dirty="0"/>
              <a:t>그림 </a:t>
            </a:r>
            <a:r>
              <a:rPr lang="en-US" altLang="ko-KR" b="0" dirty="0"/>
              <a:t>15-18]</a:t>
            </a:r>
            <a:r>
              <a:rPr lang="ko-KR" altLang="en-US" b="0" dirty="0" smtClean="0"/>
              <a:t>과 같은 </a:t>
            </a:r>
            <a:r>
              <a:rPr lang="ko-KR" altLang="en-US" b="0" dirty="0"/>
              <a:t>관계가 </a:t>
            </a:r>
            <a:r>
              <a:rPr lang="ko-KR" altLang="en-US" b="0" dirty="0" smtClean="0"/>
              <a:t>성립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276600"/>
            <a:ext cx="5938838" cy="262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058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POP </a:t>
            </a:r>
            <a:r>
              <a:rPr lang="ko-KR" altLang="en-US" dirty="0"/>
              <a:t>동작 시나리오 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b="0" dirty="0"/>
              <a:t>[</a:t>
            </a:r>
            <a:r>
              <a:rPr lang="ko-KR" altLang="en-US" b="0" dirty="0"/>
              <a:t>그림 </a:t>
            </a:r>
            <a:r>
              <a:rPr lang="en-US" altLang="ko-KR" b="0" dirty="0"/>
              <a:t>15-19]</a:t>
            </a:r>
            <a:r>
              <a:rPr lang="ko-KR" altLang="en-US" b="0" dirty="0"/>
              <a:t>처럼 텔넷 프로그램을 사용해 </a:t>
            </a:r>
            <a:r>
              <a:rPr lang="en-US" altLang="ko-KR" b="0" dirty="0"/>
              <a:t>uu.ac.kr </a:t>
            </a:r>
            <a:r>
              <a:rPr lang="ko-KR" altLang="en-US" b="0" dirty="0"/>
              <a:t>호스트의 </a:t>
            </a:r>
            <a:r>
              <a:rPr lang="en-US" altLang="ko-KR" b="0" dirty="0"/>
              <a:t>110</a:t>
            </a:r>
            <a:r>
              <a:rPr lang="ko-KR" altLang="en-US" b="0" dirty="0"/>
              <a:t>번 포트에 </a:t>
            </a:r>
            <a:r>
              <a:rPr lang="en-US" altLang="ko-KR" b="0" dirty="0"/>
              <a:t>TCP </a:t>
            </a:r>
            <a:r>
              <a:rPr lang="ko-KR" altLang="en-US" b="0" dirty="0" smtClean="0"/>
              <a:t>접속을 시도함으로써 </a:t>
            </a:r>
            <a:r>
              <a:rPr lang="en-US" altLang="ko-KR" b="0" dirty="0"/>
              <a:t>POP </a:t>
            </a:r>
            <a:r>
              <a:rPr lang="ko-KR" altLang="en-US" b="0" dirty="0"/>
              <a:t>서비스가 어떻게 진행되는지 알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141838"/>
            <a:ext cx="6491288" cy="363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82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 </a:t>
            </a:r>
            <a:r>
              <a:rPr lang="ko-KR" altLang="en-US" dirty="0"/>
              <a:t>사용자 환경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611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전자 메일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전자 </a:t>
            </a:r>
            <a:r>
              <a:rPr lang="ko-KR" altLang="en-US" b="0" dirty="0" smtClean="0"/>
              <a:t>메일을 </a:t>
            </a:r>
            <a:r>
              <a:rPr lang="ko-KR" altLang="en-US" b="0" dirty="0"/>
              <a:t>이용한 작업은 크게 메일 내용 편집</a:t>
            </a:r>
            <a:r>
              <a:rPr lang="en-US" altLang="ko-KR" b="0" dirty="0"/>
              <a:t>, </a:t>
            </a:r>
            <a:r>
              <a:rPr lang="ko-KR" altLang="en-US" b="0" dirty="0"/>
              <a:t>수신한 메일 내용 보기</a:t>
            </a:r>
            <a:r>
              <a:rPr lang="en-US" altLang="ko-KR" b="0" dirty="0"/>
              <a:t>, </a:t>
            </a:r>
            <a:r>
              <a:rPr lang="ko-KR" altLang="en-US" b="0" dirty="0" smtClean="0"/>
              <a:t>메일 박스에 </a:t>
            </a:r>
            <a:r>
              <a:rPr lang="ko-KR" altLang="en-US" b="0" dirty="0"/>
              <a:t>보관된 수신 메일 관리 등으로 </a:t>
            </a:r>
            <a:r>
              <a:rPr lang="ko-KR" altLang="en-US" b="0" dirty="0" smtClean="0"/>
              <a:t>나눔</a:t>
            </a:r>
            <a:endParaRPr lang="en-US" altLang="ko-KR" b="0" dirty="0" smtClean="0"/>
          </a:p>
          <a:p>
            <a:pPr lvl="2"/>
            <a:r>
              <a:rPr lang="ko-KR" altLang="en-US" dirty="0"/>
              <a:t>메일 </a:t>
            </a:r>
            <a:r>
              <a:rPr lang="ko-KR" altLang="en-US" dirty="0" smtClean="0"/>
              <a:t>편집</a:t>
            </a:r>
            <a:endParaRPr lang="en-US" altLang="ko-KR" dirty="0" smtClean="0"/>
          </a:p>
          <a:p>
            <a:pPr lvl="2"/>
            <a:r>
              <a:rPr lang="ko-KR" altLang="en-US" dirty="0"/>
              <a:t>메일 내용 </a:t>
            </a:r>
            <a:r>
              <a:rPr lang="ko-KR" altLang="en-US" dirty="0" smtClean="0"/>
              <a:t>읽기</a:t>
            </a:r>
            <a:endParaRPr lang="en-US" altLang="ko-KR" dirty="0" smtClean="0"/>
          </a:p>
          <a:p>
            <a:pPr lvl="2"/>
            <a:r>
              <a:rPr lang="ko-KR" altLang="en-US" dirty="0"/>
              <a:t>수신 메일 </a:t>
            </a:r>
            <a:r>
              <a:rPr lang="ko-KR" altLang="en-US" dirty="0" smtClean="0"/>
              <a:t>관리</a:t>
            </a:r>
            <a:endParaRPr lang="en-US" altLang="ko-KR" dirty="0" smtClean="0"/>
          </a:p>
          <a:p>
            <a:pPr lvl="2"/>
            <a:r>
              <a:rPr lang="ko-KR" altLang="en-US" dirty="0"/>
              <a:t>전달 여부 </a:t>
            </a:r>
            <a:r>
              <a:rPr lang="ko-KR" altLang="en-US" dirty="0" smtClean="0"/>
              <a:t>통지</a:t>
            </a:r>
            <a:endParaRPr lang="en-US" altLang="ko-KR" dirty="0" smtClean="0"/>
          </a:p>
          <a:p>
            <a:pPr lvl="2"/>
            <a:r>
              <a:rPr lang="ko-KR" altLang="en-US" dirty="0"/>
              <a:t>메일 전달</a:t>
            </a:r>
            <a:endParaRPr lang="en-US" altLang="ko-KR" b="0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0432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메일 </a:t>
            </a:r>
            <a:r>
              <a:rPr lang="ko-KR" altLang="en-US" dirty="0" smtClean="0"/>
              <a:t>처리 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b="0" dirty="0" smtClean="0"/>
              <a:t>전자 </a:t>
            </a:r>
            <a:r>
              <a:rPr lang="ko-KR" altLang="en-US" b="0" dirty="0"/>
              <a:t>메일 주소는 </a:t>
            </a:r>
            <a:r>
              <a:rPr lang="en-US" altLang="ko-KR" b="0" dirty="0"/>
              <a:t>[</a:t>
            </a:r>
            <a:r>
              <a:rPr lang="ko-KR" altLang="en-US" b="0" dirty="0"/>
              <a:t>그림 </a:t>
            </a:r>
            <a:r>
              <a:rPr lang="en-US" altLang="ko-KR" b="0" dirty="0"/>
              <a:t>15-1]</a:t>
            </a:r>
            <a:r>
              <a:rPr lang="ko-KR" altLang="en-US" b="0" dirty="0"/>
              <a:t>과 같이 특별한 형식으로 </a:t>
            </a:r>
            <a:r>
              <a:rPr lang="ko-KR" altLang="en-US" b="0" dirty="0" smtClean="0"/>
              <a:t>구성</a:t>
            </a:r>
            <a:endParaRPr lang="en-US" altLang="ko-KR" b="0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b="0" dirty="0"/>
              <a:t>수신한 메일을 읽는다는 것은 메일 박스에 저장된 내용을 사용자 화면에 표시해준다는 의미</a:t>
            </a:r>
          </a:p>
          <a:p>
            <a:pPr lvl="1"/>
            <a:r>
              <a:rPr lang="ko-KR" altLang="en-US" b="0" dirty="0" smtClean="0"/>
              <a:t>두 </a:t>
            </a:r>
            <a:r>
              <a:rPr lang="ko-KR" altLang="en-US" b="0" dirty="0"/>
              <a:t>가지 방법으로 </a:t>
            </a:r>
            <a:r>
              <a:rPr lang="ko-KR" altLang="en-US" b="0" dirty="0" smtClean="0"/>
              <a:t>처리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첫째는 </a:t>
            </a:r>
            <a:r>
              <a:rPr lang="ko-KR" altLang="en-US" b="0" dirty="0"/>
              <a:t>메일 박스가 보관된 서버에 직접 </a:t>
            </a:r>
            <a:r>
              <a:rPr lang="ko-KR" altLang="en-US" b="0" dirty="0" smtClean="0"/>
              <a:t>로그인하여 메일 </a:t>
            </a:r>
            <a:r>
              <a:rPr lang="ko-KR" altLang="en-US" b="0" dirty="0"/>
              <a:t>프로그램을 실행함으로써 메일을 확인하는 </a:t>
            </a:r>
            <a:r>
              <a:rPr lang="ko-KR" altLang="en-US" b="0" dirty="0" smtClean="0"/>
              <a:t>방법</a:t>
            </a:r>
            <a:endParaRPr lang="en-US" altLang="ko-KR" b="0" dirty="0" smtClean="0"/>
          </a:p>
          <a:p>
            <a:pPr lvl="2"/>
            <a:r>
              <a:rPr lang="ko-KR" altLang="en-US" b="0" dirty="0"/>
              <a:t>둘째는 현재 보편적인 사용 방법으로</a:t>
            </a:r>
            <a:r>
              <a:rPr lang="en-US" altLang="ko-KR" b="0" dirty="0"/>
              <a:t>, PC</a:t>
            </a:r>
            <a:r>
              <a:rPr lang="ko-KR" altLang="en-US" b="0" dirty="0"/>
              <a:t>나 스마트폰으로</a:t>
            </a:r>
            <a:r>
              <a:rPr lang="ko-KR" altLang="en-US" b="0" dirty="0"/>
              <a:t> 메일 서버에 보관된 메일을 </a:t>
            </a:r>
            <a:r>
              <a:rPr lang="ko-KR" altLang="en-US" b="0" dirty="0" err="1" smtClean="0"/>
              <a:t>다운로드하여</a:t>
            </a:r>
            <a:r>
              <a:rPr lang="ko-KR" altLang="en-US" b="0" dirty="0" smtClean="0"/>
              <a:t> </a:t>
            </a:r>
            <a:r>
              <a:rPr lang="ko-KR" altLang="en-US" b="0" dirty="0"/>
              <a:t>관리하는 </a:t>
            </a:r>
            <a:r>
              <a:rPr lang="ko-KR" altLang="en-US" b="0" dirty="0" smtClean="0"/>
              <a:t>방법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676400"/>
            <a:ext cx="7315200" cy="194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237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메일 처리 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b="0" dirty="0" smtClean="0"/>
              <a:t>[</a:t>
            </a:r>
            <a:r>
              <a:rPr lang="ko-KR" altLang="en-US" b="0" dirty="0" smtClean="0"/>
              <a:t>그림 </a:t>
            </a:r>
            <a:r>
              <a:rPr lang="en-US" altLang="ko-KR" b="0" dirty="0" smtClean="0"/>
              <a:t>15-2]</a:t>
            </a:r>
            <a:r>
              <a:rPr lang="ko-KR" altLang="en-US" b="0" dirty="0" smtClean="0"/>
              <a:t>는 </a:t>
            </a:r>
            <a:r>
              <a:rPr lang="en-US" altLang="ko-KR" b="0" dirty="0"/>
              <a:t>PC</a:t>
            </a:r>
            <a:r>
              <a:rPr lang="ko-KR" altLang="en-US" b="0" dirty="0"/>
              <a:t>에서 </a:t>
            </a:r>
            <a:r>
              <a:rPr lang="en-US" altLang="ko-KR" b="0" dirty="0"/>
              <a:t>MS </a:t>
            </a:r>
            <a:r>
              <a:rPr lang="ko-KR" altLang="en-US" b="0" dirty="0"/>
              <a:t>아웃룩</a:t>
            </a:r>
            <a:r>
              <a:rPr lang="ko-KR" altLang="en-US" b="0" dirty="0"/>
              <a:t> 프로그램을 실행하여 수신한 메일을 관리하는 화면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676400"/>
            <a:ext cx="688051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22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메일 </a:t>
            </a:r>
            <a:r>
              <a:rPr lang="ko-KR" altLang="en-US" dirty="0" smtClean="0"/>
              <a:t>형식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메일 내용은 </a:t>
            </a:r>
            <a:r>
              <a:rPr lang="en-US" altLang="ko-KR" b="0" dirty="0"/>
              <a:t>ASCII </a:t>
            </a:r>
            <a:r>
              <a:rPr lang="ko-KR" altLang="en-US" b="0" dirty="0"/>
              <a:t>코드를 기반으로 한 텍스트 형식으로 정의되지만</a:t>
            </a:r>
            <a:r>
              <a:rPr lang="en-US" altLang="ko-KR" b="0" dirty="0"/>
              <a:t>, </a:t>
            </a:r>
            <a:r>
              <a:rPr lang="ko-KR" altLang="en-US" b="0" dirty="0"/>
              <a:t>멀티미디어 데이터 </a:t>
            </a:r>
            <a:r>
              <a:rPr lang="ko-KR" altLang="en-US" b="0" dirty="0" smtClean="0"/>
              <a:t>사용이 </a:t>
            </a:r>
            <a:r>
              <a:rPr lang="ko-KR" altLang="en-US" b="0" dirty="0"/>
              <a:t>일반화되면서 이를 수용하도록 기능이 </a:t>
            </a:r>
            <a:r>
              <a:rPr lang="ko-KR" altLang="en-US" b="0" dirty="0" smtClean="0"/>
              <a:t>확장</a:t>
            </a:r>
            <a:endParaRPr lang="en-US" altLang="ko-KR" dirty="0"/>
          </a:p>
          <a:p>
            <a:pPr lvl="1"/>
            <a:r>
              <a:rPr lang="ko-KR" altLang="en-US" b="0" dirty="0"/>
              <a:t>사용자 헤더는 ‘</a:t>
            </a:r>
            <a:r>
              <a:rPr lang="en-US" altLang="ko-KR" b="0" dirty="0"/>
              <a:t>&lt;</a:t>
            </a:r>
            <a:r>
              <a:rPr lang="ko-KR" altLang="en-US" b="0" dirty="0"/>
              <a:t>헤더 이름</a:t>
            </a:r>
            <a:r>
              <a:rPr lang="en-US" altLang="ko-KR" b="0" dirty="0"/>
              <a:t>&gt;:&lt;</a:t>
            </a:r>
            <a:r>
              <a:rPr lang="ko-KR" altLang="en-US" b="0" dirty="0"/>
              <a:t>헤더 값</a:t>
            </a:r>
            <a:r>
              <a:rPr lang="en-US" altLang="ko-KR" b="0" dirty="0"/>
              <a:t>&gt;’ </a:t>
            </a:r>
            <a:r>
              <a:rPr lang="ko-KR" altLang="en-US" b="0" dirty="0"/>
              <a:t>형식으로 표현되며</a:t>
            </a:r>
            <a:r>
              <a:rPr lang="en-US" altLang="ko-KR" b="0" dirty="0"/>
              <a:t>, </a:t>
            </a:r>
            <a:r>
              <a:rPr lang="ko-KR" altLang="en-US" b="0" dirty="0"/>
              <a:t>일반 사용자와 직접 관계되는 </a:t>
            </a:r>
            <a:r>
              <a:rPr lang="ko-KR" altLang="en-US" b="0" dirty="0" smtClean="0"/>
              <a:t>주요 </a:t>
            </a:r>
            <a:r>
              <a:rPr lang="ko-KR" altLang="en-US" b="0" dirty="0"/>
              <a:t>헤더는 </a:t>
            </a:r>
            <a:r>
              <a:rPr lang="en-US" altLang="ko-KR" b="0" dirty="0"/>
              <a:t>[</a:t>
            </a:r>
            <a:r>
              <a:rPr lang="ko-KR" altLang="en-US" b="0" dirty="0"/>
              <a:t>표 </a:t>
            </a:r>
            <a:r>
              <a:rPr lang="en-US" altLang="ko-KR" b="0" dirty="0"/>
              <a:t>15-1</a:t>
            </a:r>
            <a:r>
              <a:rPr lang="en-US" altLang="ko-KR" b="0" dirty="0" smtClean="0"/>
              <a:t>]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3" y="2812390"/>
            <a:ext cx="7100887" cy="404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98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MIME 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b="0" dirty="0"/>
              <a:t>7</a:t>
            </a:r>
            <a:r>
              <a:rPr lang="ko-KR" altLang="en-US" b="0" dirty="0"/>
              <a:t>비트 </a:t>
            </a:r>
            <a:r>
              <a:rPr lang="ko-KR" altLang="en-US" b="0" dirty="0" smtClean="0"/>
              <a:t>형식의 </a:t>
            </a:r>
            <a:r>
              <a:rPr lang="en-US" altLang="ko-KR" b="0" dirty="0" smtClean="0"/>
              <a:t>ASCII </a:t>
            </a:r>
            <a:r>
              <a:rPr lang="ko-KR" altLang="en-US" b="0" dirty="0"/>
              <a:t>코드가 지원하지 않는 각국의 언어와 이진 데이터 형식의 실행 파일</a:t>
            </a:r>
            <a:r>
              <a:rPr lang="en-US" altLang="ko-KR" b="0" dirty="0"/>
              <a:t>, </a:t>
            </a:r>
            <a:r>
              <a:rPr lang="ko-KR" altLang="en-US" b="0" dirty="0"/>
              <a:t>영상</a:t>
            </a:r>
            <a:r>
              <a:rPr lang="en-US" altLang="ko-KR" b="0" dirty="0"/>
              <a:t>·</a:t>
            </a:r>
            <a:r>
              <a:rPr lang="ko-KR" altLang="en-US" b="0" dirty="0"/>
              <a:t>음성 </a:t>
            </a:r>
            <a:r>
              <a:rPr lang="ko-KR" altLang="en-US" b="0" dirty="0" smtClean="0"/>
              <a:t>등의 데이터를 </a:t>
            </a:r>
            <a:r>
              <a:rPr lang="ko-KR" altLang="en-US" b="0" dirty="0"/>
              <a:t>전송하려면 기능 확장이 반드시 </a:t>
            </a:r>
            <a:r>
              <a:rPr lang="ko-KR" altLang="en-US" b="0" dirty="0" smtClean="0"/>
              <a:t>필요</a:t>
            </a:r>
            <a:endParaRPr lang="en-US" altLang="ko-KR" b="0" dirty="0" smtClean="0"/>
          </a:p>
          <a:p>
            <a:pPr lvl="1"/>
            <a:r>
              <a:rPr lang="en-US" altLang="ko-KR" b="0" dirty="0" smtClean="0"/>
              <a:t>MIME</a:t>
            </a:r>
            <a:r>
              <a:rPr lang="ko-KR" altLang="en-US" b="0" dirty="0" smtClean="0"/>
              <a:t>은 </a:t>
            </a:r>
            <a:r>
              <a:rPr lang="ko-KR" altLang="en-US" b="0" dirty="0"/>
              <a:t>이러한 필요성에 의해 도입되어 오늘날 전자 메일 환경에서 보편적으로 </a:t>
            </a:r>
            <a:r>
              <a:rPr lang="ko-KR" altLang="en-US" b="0" dirty="0" smtClean="0"/>
              <a:t>사용</a:t>
            </a:r>
            <a:endParaRPr lang="en-US" altLang="ko-KR" b="0" dirty="0" smtClean="0"/>
          </a:p>
          <a:p>
            <a:pPr lvl="2"/>
            <a:r>
              <a:rPr lang="en-US" altLang="ko-KR" b="0" dirty="0"/>
              <a:t>MIME</a:t>
            </a:r>
            <a:r>
              <a:rPr lang="ko-KR" altLang="en-US" b="0" dirty="0"/>
              <a:t>은 기존에 </a:t>
            </a:r>
            <a:r>
              <a:rPr lang="en-US" altLang="ko-KR" b="0" dirty="0"/>
              <a:t>SMTP </a:t>
            </a:r>
            <a:r>
              <a:rPr lang="ko-KR" altLang="en-US" b="0" dirty="0"/>
              <a:t>프로토콜에서 </a:t>
            </a:r>
            <a:r>
              <a:rPr lang="ko-KR" altLang="en-US" b="0" dirty="0" smtClean="0"/>
              <a:t>사용하던 </a:t>
            </a:r>
            <a:r>
              <a:rPr lang="en-US" altLang="ko-KR" b="0" dirty="0"/>
              <a:t>ASCII </a:t>
            </a:r>
            <a:r>
              <a:rPr lang="ko-KR" altLang="en-US" b="0" dirty="0"/>
              <a:t>기반의 메시지 형식을 그대로 </a:t>
            </a:r>
            <a:r>
              <a:rPr lang="ko-KR" altLang="en-US" b="0" dirty="0" smtClean="0"/>
              <a:t>유지하면서</a:t>
            </a:r>
            <a:r>
              <a:rPr lang="en-US" altLang="ko-KR" b="0" dirty="0"/>
              <a:t>, </a:t>
            </a:r>
            <a:r>
              <a:rPr lang="ko-KR" altLang="en-US" b="0" dirty="0"/>
              <a:t>메시지 내용에 멀티미디어 데이터 인코딩</a:t>
            </a:r>
            <a:r>
              <a:rPr lang="ko-KR" altLang="en-US" b="0" dirty="0"/>
              <a:t> 방법을 추가로 </a:t>
            </a:r>
            <a:r>
              <a:rPr lang="ko-KR" altLang="en-US" b="0" dirty="0" smtClean="0"/>
              <a:t>정의</a:t>
            </a:r>
            <a:endParaRPr lang="en-US" altLang="ko-KR" b="0" dirty="0" smtClean="0"/>
          </a:p>
          <a:p>
            <a:pPr lvl="2"/>
            <a:r>
              <a:rPr lang="ko-KR" altLang="en-US" b="0" dirty="0"/>
              <a:t>송신자는 메일을 </a:t>
            </a:r>
            <a:r>
              <a:rPr lang="ko-KR" altLang="en-US" b="0" dirty="0" smtClean="0"/>
              <a:t>전송하기 </a:t>
            </a:r>
            <a:r>
              <a:rPr lang="ko-KR" altLang="en-US" b="0" dirty="0"/>
              <a:t>전에 </a:t>
            </a:r>
            <a:r>
              <a:rPr lang="ko-KR" altLang="en-US" b="0" dirty="0" smtClean="0"/>
              <a:t>비</a:t>
            </a:r>
            <a:r>
              <a:rPr lang="en-US" altLang="ko-KR" b="0" dirty="0"/>
              <a:t>-ASCII </a:t>
            </a:r>
            <a:r>
              <a:rPr lang="ko-KR" altLang="en-US" b="0" dirty="0"/>
              <a:t>데이터를 </a:t>
            </a:r>
            <a:r>
              <a:rPr lang="en-US" altLang="ko-KR" b="0" dirty="0"/>
              <a:t>ASCII </a:t>
            </a:r>
            <a:r>
              <a:rPr lang="ko-KR" altLang="en-US" b="0" dirty="0"/>
              <a:t>데이터로 </a:t>
            </a:r>
            <a:r>
              <a:rPr lang="ko-KR" altLang="en-US" b="0" dirty="0" smtClean="0"/>
              <a:t>변환해야 </a:t>
            </a:r>
            <a:r>
              <a:rPr lang="ko-KR" altLang="en-US" b="0" dirty="0"/>
              <a:t>하며</a:t>
            </a:r>
            <a:r>
              <a:rPr lang="en-US" altLang="ko-KR" b="0" dirty="0"/>
              <a:t>, </a:t>
            </a:r>
            <a:r>
              <a:rPr lang="ko-KR" altLang="en-US" b="0" dirty="0"/>
              <a:t>수신자는 원래 형식으로 </a:t>
            </a:r>
            <a:r>
              <a:rPr lang="en-US" altLang="ko-KR" b="0" dirty="0" smtClean="0"/>
              <a:t>ASCII </a:t>
            </a:r>
            <a:r>
              <a:rPr lang="ko-KR" altLang="en-US" b="0" dirty="0" smtClean="0"/>
              <a:t>데이터를 </a:t>
            </a:r>
            <a:r>
              <a:rPr lang="ko-KR" altLang="en-US" b="0" dirty="0"/>
              <a:t>비</a:t>
            </a:r>
            <a:r>
              <a:rPr lang="en-US" altLang="ko-KR" b="0" dirty="0"/>
              <a:t>-ASCII </a:t>
            </a:r>
            <a:r>
              <a:rPr lang="ko-KR" altLang="en-US" b="0" dirty="0"/>
              <a:t>데이터로 </a:t>
            </a:r>
            <a:r>
              <a:rPr lang="ko-KR" altLang="en-US" b="0" dirty="0" err="1"/>
              <a:t>역변환해야</a:t>
            </a:r>
            <a:r>
              <a:rPr lang="ko-KR" altLang="en-US" b="0" dirty="0"/>
              <a:t> </a:t>
            </a:r>
            <a:r>
              <a:rPr lang="ko-KR" altLang="en-US" b="0" dirty="0" smtClean="0"/>
              <a:t>함</a:t>
            </a:r>
            <a:endParaRPr lang="en-US" altLang="ko-KR" b="0" dirty="0" smtClean="0"/>
          </a:p>
        </p:txBody>
      </p:sp>
    </p:spTree>
    <p:extLst>
      <p:ext uri="{BB962C8B-B14F-4D97-AF65-F5344CB8AC3E}">
        <p14:creationId xmlns:p14="http://schemas.microsoft.com/office/powerpoint/2010/main" val="423923185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7179</TotalTime>
  <Words>1284</Words>
  <Application>Microsoft Office PowerPoint</Application>
  <PresentationFormat>사용자 지정</PresentationFormat>
  <Paragraphs>148</Paragraphs>
  <Slides>40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1" baseType="lpstr">
      <vt:lpstr>1_Office 테마</vt:lpstr>
      <vt:lpstr>PowerPoint 프레젠테이션</vt:lpstr>
      <vt:lpstr>PowerPoint 프레젠테이션</vt:lpstr>
      <vt:lpstr>PowerPoint 프레젠테이션</vt:lpstr>
      <vt:lpstr>01 사용자 환경</vt:lpstr>
      <vt:lpstr>전자 메일</vt:lpstr>
      <vt:lpstr>메일 처리 (1)</vt:lpstr>
      <vt:lpstr>메일 처리 (2)</vt:lpstr>
      <vt:lpstr>메일 형식</vt:lpstr>
      <vt:lpstr>MIME (1)</vt:lpstr>
      <vt:lpstr>MIME (2)</vt:lpstr>
      <vt:lpstr>MIME (3)</vt:lpstr>
      <vt:lpstr>MIME (4)</vt:lpstr>
      <vt:lpstr>02 시스템 구조</vt:lpstr>
      <vt:lpstr>시스템 구조 (1)</vt:lpstr>
      <vt:lpstr>시스템 구조 (2)</vt:lpstr>
      <vt:lpstr>사용자 에이전트 (1)</vt:lpstr>
      <vt:lpstr>사용자 에이전트 (2)</vt:lpstr>
      <vt:lpstr>메일 전송 에이전트 (1)</vt:lpstr>
      <vt:lpstr>메일 전송 에이전트 (2)</vt:lpstr>
      <vt:lpstr>03 SMTP 프로토콜</vt:lpstr>
      <vt:lpstr>SMTP의 구조</vt:lpstr>
      <vt:lpstr>SMTP의 명령과 응답 (1)</vt:lpstr>
      <vt:lpstr>SMTP의 명령과 응답 (2)</vt:lpstr>
      <vt:lpstr>SMTP 세션 연결 (1)</vt:lpstr>
      <vt:lpstr>SMTP 세션 연결 (2)</vt:lpstr>
      <vt:lpstr>SMTP 세션 연결 (3)</vt:lpstr>
      <vt:lpstr>데이터 전송 (1)</vt:lpstr>
      <vt:lpstr>데이터 전송 (2)</vt:lpstr>
      <vt:lpstr>데이터 전송 (3)</vt:lpstr>
      <vt:lpstr>데이터 전송 (4)</vt:lpstr>
      <vt:lpstr>연결 해제</vt:lpstr>
      <vt:lpstr>04 POP 서비스</vt:lpstr>
      <vt:lpstr>POP과 SMTP (1)</vt:lpstr>
      <vt:lpstr>POP과 SMTP (2)</vt:lpstr>
      <vt:lpstr>POP 명령과 응답 (1)</vt:lpstr>
      <vt:lpstr>POP 명령과 응답 (2)</vt:lpstr>
      <vt:lpstr>POP 동작 시나리오 (1)</vt:lpstr>
      <vt:lpstr>POP 동작 시나리오 (2)</vt:lpstr>
      <vt:lpstr>POP 동작 시나리오 (3)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한빛아카데미(주)</dc:creator>
  <cp:lastModifiedBy>박서연</cp:lastModifiedBy>
  <cp:revision>1019</cp:revision>
  <cp:lastPrinted>1601-01-01T00:00:00Z</cp:lastPrinted>
  <dcterms:created xsi:type="dcterms:W3CDTF">1601-01-01T00:00:00Z</dcterms:created>
  <dcterms:modified xsi:type="dcterms:W3CDTF">2022-07-26T11:53:46Z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